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ernoru" charset="1" panose="00000A00000000000000"/>
      <p:regular r:id="rId21"/>
    </p:embeddedFont>
    <p:embeddedFont>
      <p:font typeface="Glacial Indifference" charset="1" panose="00000000000000000000"/>
      <p:regular r:id="rId22"/>
    </p:embeddedFont>
    <p:embeddedFont>
      <p:font typeface="Luducudu" charset="1" panose="00000000000000000000"/>
      <p:regular r:id="rId23"/>
    </p:embeddedFont>
    <p:embeddedFont>
      <p:font typeface="Foda Display" charset="1" panose="00000000000000000000"/>
      <p:regular r:id="rId24"/>
    </p:embeddedFont>
    <p:embeddedFont>
      <p:font typeface="Montserrat Bold" charset="1" panose="00000800000000000000"/>
      <p:regular r:id="rId25"/>
    </p:embeddedFont>
    <p:embeddedFont>
      <p:font typeface="Montserrat" charset="1" panose="00000500000000000000"/>
      <p:regular r:id="rId26"/>
    </p:embeddedFont>
    <p:embeddedFont>
      <p:font typeface="Montserrat Medium" charset="1" panose="00000600000000000000"/>
      <p:regular r:id="rId27"/>
    </p:embeddedFont>
    <p:embeddedFont>
      <p:font typeface="Glacial Indifference Bold" charset="1" panose="00000800000000000000"/>
      <p:regular r:id="rId28"/>
    </p:embeddedFont>
    <p:embeddedFont>
      <p:font typeface="Gulfs Display" charset="1" panose="00000500000000000000"/>
      <p:regular r:id="rId29"/>
    </p:embeddedFont>
    <p:embeddedFont>
      <p:font typeface="Open Sauce"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7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80.jpe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jpe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2214652"/>
            <a:chOff x="0" y="0"/>
            <a:chExt cx="24384000" cy="16286202"/>
          </a:xfrm>
        </p:grpSpPr>
        <p:sp>
          <p:nvSpPr>
            <p:cNvPr name="Freeform 3" id="3"/>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654660" y="6662522"/>
            <a:ext cx="5366720" cy="5317931"/>
          </a:xfrm>
          <a:custGeom>
            <a:avLst/>
            <a:gdLst/>
            <a:ahLst/>
            <a:cxnLst/>
            <a:rect r="r" b="b" t="t" l="l"/>
            <a:pathLst>
              <a:path h="5317931" w="5366720">
                <a:moveTo>
                  <a:pt x="0" y="0"/>
                </a:moveTo>
                <a:lnTo>
                  <a:pt x="5366720" y="0"/>
                </a:lnTo>
                <a:lnTo>
                  <a:pt x="5366720" y="5317931"/>
                </a:lnTo>
                <a:lnTo>
                  <a:pt x="0" y="5317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804078" y="-2134470"/>
            <a:ext cx="5366720" cy="5317931"/>
          </a:xfrm>
          <a:custGeom>
            <a:avLst/>
            <a:gdLst/>
            <a:ahLst/>
            <a:cxnLst/>
            <a:rect r="r" b="b" t="t" l="l"/>
            <a:pathLst>
              <a:path h="5317931" w="5366720">
                <a:moveTo>
                  <a:pt x="0" y="0"/>
                </a:moveTo>
                <a:lnTo>
                  <a:pt x="5366719" y="0"/>
                </a:lnTo>
                <a:lnTo>
                  <a:pt x="5366719" y="5317931"/>
                </a:lnTo>
                <a:lnTo>
                  <a:pt x="0" y="5317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5101545" y="2476225"/>
            <a:ext cx="8768958" cy="5717053"/>
            <a:chOff x="0" y="0"/>
            <a:chExt cx="2309520" cy="1505726"/>
          </a:xfrm>
        </p:grpSpPr>
        <p:sp>
          <p:nvSpPr>
            <p:cNvPr name="Freeform 12" id="12"/>
            <p:cNvSpPr/>
            <p:nvPr/>
          </p:nvSpPr>
          <p:spPr>
            <a:xfrm flipH="false" flipV="false" rot="0">
              <a:off x="0" y="0"/>
              <a:ext cx="2309520" cy="1505726"/>
            </a:xfrm>
            <a:custGeom>
              <a:avLst/>
              <a:gdLst/>
              <a:ahLst/>
              <a:cxnLst/>
              <a:rect r="r" b="b" t="t" l="l"/>
              <a:pathLst>
                <a:path h="1505726" w="2309520">
                  <a:moveTo>
                    <a:pt x="45027" y="0"/>
                  </a:moveTo>
                  <a:lnTo>
                    <a:pt x="2264493" y="0"/>
                  </a:lnTo>
                  <a:cubicBezTo>
                    <a:pt x="2276435" y="0"/>
                    <a:pt x="2287888" y="4744"/>
                    <a:pt x="2296332" y="13188"/>
                  </a:cubicBezTo>
                  <a:cubicBezTo>
                    <a:pt x="2304776" y="21632"/>
                    <a:pt x="2309520" y="33085"/>
                    <a:pt x="2309520" y="45027"/>
                  </a:cubicBezTo>
                  <a:lnTo>
                    <a:pt x="2309520" y="1460699"/>
                  </a:lnTo>
                  <a:cubicBezTo>
                    <a:pt x="2309520" y="1485567"/>
                    <a:pt x="2289361" y="1505726"/>
                    <a:pt x="2264493" y="1505726"/>
                  </a:cubicBezTo>
                  <a:lnTo>
                    <a:pt x="45027" y="1505726"/>
                  </a:lnTo>
                  <a:cubicBezTo>
                    <a:pt x="33085" y="1505726"/>
                    <a:pt x="21632" y="1500982"/>
                    <a:pt x="13188" y="1492538"/>
                  </a:cubicBezTo>
                  <a:cubicBezTo>
                    <a:pt x="4744" y="1484094"/>
                    <a:pt x="0" y="1472641"/>
                    <a:pt x="0" y="1460699"/>
                  </a:cubicBezTo>
                  <a:lnTo>
                    <a:pt x="0" y="45027"/>
                  </a:lnTo>
                  <a:cubicBezTo>
                    <a:pt x="0" y="33085"/>
                    <a:pt x="4744" y="21632"/>
                    <a:pt x="13188" y="13188"/>
                  </a:cubicBezTo>
                  <a:cubicBezTo>
                    <a:pt x="21632" y="4744"/>
                    <a:pt x="33085" y="0"/>
                    <a:pt x="45027" y="0"/>
                  </a:cubicBezTo>
                  <a:close/>
                </a:path>
              </a:pathLst>
            </a:custGeom>
            <a:solidFill>
              <a:srgbClr val="6770F3"/>
            </a:solidFill>
          </p:spPr>
        </p:sp>
        <p:sp>
          <p:nvSpPr>
            <p:cNvPr name="TextBox 13" id="13"/>
            <p:cNvSpPr txBox="true"/>
            <p:nvPr/>
          </p:nvSpPr>
          <p:spPr>
            <a:xfrm>
              <a:off x="0" y="-38100"/>
              <a:ext cx="2309520" cy="1543826"/>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4759521" y="1751698"/>
            <a:ext cx="8768958" cy="6059077"/>
            <a:chOff x="0" y="0"/>
            <a:chExt cx="2309520" cy="1595806"/>
          </a:xfrm>
        </p:grpSpPr>
        <p:sp>
          <p:nvSpPr>
            <p:cNvPr name="Freeform 15" id="15"/>
            <p:cNvSpPr/>
            <p:nvPr/>
          </p:nvSpPr>
          <p:spPr>
            <a:xfrm flipH="false" flipV="false" rot="0">
              <a:off x="0" y="0"/>
              <a:ext cx="2309520" cy="1595806"/>
            </a:xfrm>
            <a:custGeom>
              <a:avLst/>
              <a:gdLst/>
              <a:ahLst/>
              <a:cxnLst/>
              <a:rect r="r" b="b" t="t" l="l"/>
              <a:pathLst>
                <a:path h="1595806" w="2309520">
                  <a:moveTo>
                    <a:pt x="45027" y="0"/>
                  </a:moveTo>
                  <a:lnTo>
                    <a:pt x="2264493" y="0"/>
                  </a:lnTo>
                  <a:cubicBezTo>
                    <a:pt x="2276435" y="0"/>
                    <a:pt x="2287888" y="4744"/>
                    <a:pt x="2296332" y="13188"/>
                  </a:cubicBezTo>
                  <a:cubicBezTo>
                    <a:pt x="2304776" y="21632"/>
                    <a:pt x="2309520" y="33085"/>
                    <a:pt x="2309520" y="45027"/>
                  </a:cubicBezTo>
                  <a:lnTo>
                    <a:pt x="2309520" y="1550779"/>
                  </a:lnTo>
                  <a:cubicBezTo>
                    <a:pt x="2309520" y="1562721"/>
                    <a:pt x="2304776" y="1574174"/>
                    <a:pt x="2296332" y="1582618"/>
                  </a:cubicBezTo>
                  <a:cubicBezTo>
                    <a:pt x="2287888" y="1591062"/>
                    <a:pt x="2276435" y="1595806"/>
                    <a:pt x="2264493" y="1595806"/>
                  </a:cubicBezTo>
                  <a:lnTo>
                    <a:pt x="45027" y="1595806"/>
                  </a:lnTo>
                  <a:cubicBezTo>
                    <a:pt x="20159" y="1595806"/>
                    <a:pt x="0" y="1575647"/>
                    <a:pt x="0" y="1550779"/>
                  </a:cubicBezTo>
                  <a:lnTo>
                    <a:pt x="0" y="45027"/>
                  </a:lnTo>
                  <a:cubicBezTo>
                    <a:pt x="0" y="33085"/>
                    <a:pt x="4744" y="21632"/>
                    <a:pt x="13188" y="13188"/>
                  </a:cubicBezTo>
                  <a:cubicBezTo>
                    <a:pt x="21632" y="4744"/>
                    <a:pt x="33085" y="0"/>
                    <a:pt x="45027" y="0"/>
                  </a:cubicBezTo>
                  <a:close/>
                </a:path>
              </a:pathLst>
            </a:custGeom>
            <a:solidFill>
              <a:srgbClr val="FA5798"/>
            </a:solidFill>
          </p:spPr>
        </p:sp>
        <p:sp>
          <p:nvSpPr>
            <p:cNvPr name="TextBox 16" id="16"/>
            <p:cNvSpPr txBox="true"/>
            <p:nvPr/>
          </p:nvSpPr>
          <p:spPr>
            <a:xfrm>
              <a:off x="0" y="-38100"/>
              <a:ext cx="2309520" cy="1633906"/>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3936537" y="3360518"/>
            <a:ext cx="10414925" cy="3302003"/>
          </a:xfrm>
          <a:prstGeom prst="rect">
            <a:avLst/>
          </a:prstGeom>
        </p:spPr>
        <p:txBody>
          <a:bodyPr anchor="t" rtlCol="false" tIns="0" lIns="0" bIns="0" rIns="0">
            <a:spAutoFit/>
          </a:bodyPr>
          <a:lstStyle/>
          <a:p>
            <a:pPr algn="ctr">
              <a:lnSpc>
                <a:spcPts val="8500"/>
              </a:lnSpc>
            </a:pPr>
            <a:r>
              <a:rPr lang="en-US" sz="8500">
                <a:solidFill>
                  <a:srgbClr val="FFFFFF"/>
                </a:solidFill>
                <a:latin typeface="Bernoru"/>
              </a:rPr>
              <a:t>SCRAPPING </a:t>
            </a:r>
          </a:p>
          <a:p>
            <a:pPr algn="ctr">
              <a:lnSpc>
                <a:spcPts val="8500"/>
              </a:lnSpc>
            </a:pPr>
            <a:r>
              <a:rPr lang="en-US" sz="8500">
                <a:solidFill>
                  <a:srgbClr val="FFFFFF"/>
                </a:solidFill>
                <a:latin typeface="Bernoru"/>
              </a:rPr>
              <a:t> DATA BERITA LAMBETURAH</a:t>
            </a:r>
          </a:p>
        </p:txBody>
      </p:sp>
      <p:sp>
        <p:nvSpPr>
          <p:cNvPr name="Freeform 18" id="18"/>
          <p:cNvSpPr/>
          <p:nvPr/>
        </p:nvSpPr>
        <p:spPr>
          <a:xfrm flipH="true" flipV="false" rot="831056">
            <a:off x="-52542" y="2644"/>
            <a:ext cx="5758902" cy="3277339"/>
          </a:xfrm>
          <a:custGeom>
            <a:avLst/>
            <a:gdLst/>
            <a:ahLst/>
            <a:cxnLst/>
            <a:rect r="r" b="b" t="t" l="l"/>
            <a:pathLst>
              <a:path h="3277339" w="5758902">
                <a:moveTo>
                  <a:pt x="5758903" y="0"/>
                </a:moveTo>
                <a:lnTo>
                  <a:pt x="0" y="0"/>
                </a:lnTo>
                <a:lnTo>
                  <a:pt x="0" y="3277339"/>
                </a:lnTo>
                <a:lnTo>
                  <a:pt x="5758903" y="3277339"/>
                </a:lnTo>
                <a:lnTo>
                  <a:pt x="575890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685041">
            <a:off x="-230298" y="4828179"/>
            <a:ext cx="4949880" cy="5578758"/>
          </a:xfrm>
          <a:custGeom>
            <a:avLst/>
            <a:gdLst/>
            <a:ahLst/>
            <a:cxnLst/>
            <a:rect r="r" b="b" t="t" l="l"/>
            <a:pathLst>
              <a:path h="5578758" w="4949880">
                <a:moveTo>
                  <a:pt x="0" y="0"/>
                </a:moveTo>
                <a:lnTo>
                  <a:pt x="4949880" y="0"/>
                </a:lnTo>
                <a:lnTo>
                  <a:pt x="4949880" y="5578759"/>
                </a:lnTo>
                <a:lnTo>
                  <a:pt x="0" y="55787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1433543">
            <a:off x="14991759" y="1651675"/>
            <a:ext cx="3414067" cy="6259123"/>
          </a:xfrm>
          <a:custGeom>
            <a:avLst/>
            <a:gdLst/>
            <a:ahLst/>
            <a:cxnLst/>
            <a:rect r="r" b="b" t="t" l="l"/>
            <a:pathLst>
              <a:path h="6259123" w="3414067">
                <a:moveTo>
                  <a:pt x="0" y="0"/>
                </a:moveTo>
                <a:lnTo>
                  <a:pt x="3414067" y="0"/>
                </a:lnTo>
                <a:lnTo>
                  <a:pt x="3414067" y="6259123"/>
                </a:lnTo>
                <a:lnTo>
                  <a:pt x="0" y="62591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1184306" y="-2932241"/>
            <a:ext cx="1481888" cy="5821702"/>
          </a:xfrm>
          <a:custGeom>
            <a:avLst/>
            <a:gdLst/>
            <a:ahLst/>
            <a:cxnLst/>
            <a:rect r="r" b="b" t="t" l="l"/>
            <a:pathLst>
              <a:path h="5821702" w="1481888">
                <a:moveTo>
                  <a:pt x="0" y="0"/>
                </a:moveTo>
                <a:lnTo>
                  <a:pt x="1481888" y="0"/>
                </a:lnTo>
                <a:lnTo>
                  <a:pt x="1481888" y="5821702"/>
                </a:lnTo>
                <a:lnTo>
                  <a:pt x="0" y="58217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1199251">
            <a:off x="4374031" y="8025792"/>
            <a:ext cx="2184474" cy="2944757"/>
          </a:xfrm>
          <a:custGeom>
            <a:avLst/>
            <a:gdLst/>
            <a:ahLst/>
            <a:cxnLst/>
            <a:rect r="r" b="b" t="t" l="l"/>
            <a:pathLst>
              <a:path h="2944757" w="2184474">
                <a:moveTo>
                  <a:pt x="0" y="0"/>
                </a:moveTo>
                <a:lnTo>
                  <a:pt x="2184474" y="0"/>
                </a:lnTo>
                <a:lnTo>
                  <a:pt x="2184474" y="2944757"/>
                </a:lnTo>
                <a:lnTo>
                  <a:pt x="0" y="29447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1121896">
            <a:off x="7887581" y="7762561"/>
            <a:ext cx="2893576" cy="2991479"/>
          </a:xfrm>
          <a:custGeom>
            <a:avLst/>
            <a:gdLst/>
            <a:ahLst/>
            <a:cxnLst/>
            <a:rect r="r" b="b" t="t" l="l"/>
            <a:pathLst>
              <a:path h="2991479" w="2893576">
                <a:moveTo>
                  <a:pt x="0" y="0"/>
                </a:moveTo>
                <a:lnTo>
                  <a:pt x="2893576" y="0"/>
                </a:lnTo>
                <a:lnTo>
                  <a:pt x="2893576" y="2991478"/>
                </a:lnTo>
                <a:lnTo>
                  <a:pt x="0" y="299147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10230986">
            <a:off x="7271494" y="-585544"/>
            <a:ext cx="933140" cy="3421512"/>
          </a:xfrm>
          <a:custGeom>
            <a:avLst/>
            <a:gdLst/>
            <a:ahLst/>
            <a:cxnLst/>
            <a:rect r="r" b="b" t="t" l="l"/>
            <a:pathLst>
              <a:path h="3421512" w="933140">
                <a:moveTo>
                  <a:pt x="0" y="0"/>
                </a:moveTo>
                <a:lnTo>
                  <a:pt x="933140" y="0"/>
                </a:lnTo>
                <a:lnTo>
                  <a:pt x="933140" y="3421512"/>
                </a:lnTo>
                <a:lnTo>
                  <a:pt x="0" y="342151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5" id="25"/>
          <p:cNvSpPr/>
          <p:nvPr/>
        </p:nvSpPr>
        <p:spPr>
          <a:xfrm flipH="false" flipV="false" rot="0">
            <a:off x="11549686" y="9026024"/>
            <a:ext cx="6560419" cy="1192803"/>
          </a:xfrm>
          <a:custGeom>
            <a:avLst/>
            <a:gdLst/>
            <a:ahLst/>
            <a:cxnLst/>
            <a:rect r="r" b="b" t="t" l="l"/>
            <a:pathLst>
              <a:path h="1192803" w="6560419">
                <a:moveTo>
                  <a:pt x="0" y="0"/>
                </a:moveTo>
                <a:lnTo>
                  <a:pt x="6560419" y="0"/>
                </a:lnTo>
                <a:lnTo>
                  <a:pt x="6560419" y="1192804"/>
                </a:lnTo>
                <a:lnTo>
                  <a:pt x="0" y="119280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6" id="26"/>
          <p:cNvSpPr txBox="true"/>
          <p:nvPr/>
        </p:nvSpPr>
        <p:spPr>
          <a:xfrm rot="0">
            <a:off x="12083371" y="9016499"/>
            <a:ext cx="5493048" cy="1266825"/>
          </a:xfrm>
          <a:prstGeom prst="rect">
            <a:avLst/>
          </a:prstGeom>
        </p:spPr>
        <p:txBody>
          <a:bodyPr anchor="t" rtlCol="false" tIns="0" lIns="0" bIns="0" rIns="0">
            <a:spAutoFit/>
          </a:bodyPr>
          <a:lstStyle/>
          <a:p>
            <a:pPr algn="ctr">
              <a:lnSpc>
                <a:spcPts val="3359"/>
              </a:lnSpc>
            </a:pPr>
            <a:r>
              <a:rPr lang="en-US" sz="2799">
                <a:solidFill>
                  <a:srgbClr val="000000"/>
                </a:solidFill>
                <a:latin typeface="Glacial Indifference"/>
              </a:rPr>
              <a:t>Siti Hafsah (G1501231060)</a:t>
            </a:r>
          </a:p>
          <a:p>
            <a:pPr algn="ctr">
              <a:lnSpc>
                <a:spcPts val="3359"/>
              </a:lnSpc>
            </a:pPr>
            <a:r>
              <a:rPr lang="en-US" sz="2799">
                <a:solidFill>
                  <a:srgbClr val="000000"/>
                </a:solidFill>
                <a:latin typeface="Glacial Indifference"/>
              </a:rPr>
              <a:t>Praktikum Manajemen Data Statistik</a:t>
            </a:r>
          </a:p>
          <a:p>
            <a:pPr algn="ctr">
              <a:lnSpc>
                <a:spcPts val="3359"/>
              </a:lnSpc>
              <a:spcBef>
                <a:spcPct val="0"/>
              </a:spcBef>
            </a:pPr>
            <a:r>
              <a:rPr lang="en-US" sz="2799">
                <a:solidFill>
                  <a:srgbClr val="000000"/>
                </a:solidFill>
                <a:latin typeface="Glacial Indifference"/>
              </a:rPr>
              <a:t>14 Juni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CED9"/>
        </a:solidFill>
      </p:bgPr>
    </p:bg>
    <p:spTree>
      <p:nvGrpSpPr>
        <p:cNvPr id="1" name=""/>
        <p:cNvGrpSpPr/>
        <p:nvPr/>
      </p:nvGrpSpPr>
      <p:grpSpPr>
        <a:xfrm>
          <a:off x="0" y="0"/>
          <a:ext cx="0" cy="0"/>
          <a:chOff x="0" y="0"/>
          <a:chExt cx="0" cy="0"/>
        </a:xfrm>
      </p:grpSpPr>
      <p:grpSp>
        <p:nvGrpSpPr>
          <p:cNvPr name="Group 2" id="2"/>
          <p:cNvGrpSpPr/>
          <p:nvPr/>
        </p:nvGrpSpPr>
        <p:grpSpPr>
          <a:xfrm rot="0">
            <a:off x="196584" y="0"/>
            <a:ext cx="18288000" cy="12214652"/>
            <a:chOff x="0" y="0"/>
            <a:chExt cx="24384000" cy="16286202"/>
          </a:xfrm>
        </p:grpSpPr>
        <p:sp>
          <p:nvSpPr>
            <p:cNvPr name="Freeform 3" id="3"/>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4551828">
            <a:off x="-209536" y="189266"/>
            <a:ext cx="2422699" cy="4471425"/>
          </a:xfrm>
          <a:custGeom>
            <a:avLst/>
            <a:gdLst/>
            <a:ahLst/>
            <a:cxnLst/>
            <a:rect r="r" b="b" t="t" l="l"/>
            <a:pathLst>
              <a:path h="4471425" w="2422699">
                <a:moveTo>
                  <a:pt x="0" y="0"/>
                </a:moveTo>
                <a:lnTo>
                  <a:pt x="2422699" y="0"/>
                </a:lnTo>
                <a:lnTo>
                  <a:pt x="2422699" y="4471424"/>
                </a:lnTo>
                <a:lnTo>
                  <a:pt x="0" y="4471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01663" y="6965036"/>
            <a:ext cx="4854249" cy="2942889"/>
          </a:xfrm>
          <a:custGeom>
            <a:avLst/>
            <a:gdLst/>
            <a:ahLst/>
            <a:cxnLst/>
            <a:rect r="r" b="b" t="t" l="l"/>
            <a:pathLst>
              <a:path h="2942889" w="4854249">
                <a:moveTo>
                  <a:pt x="0" y="0"/>
                </a:moveTo>
                <a:lnTo>
                  <a:pt x="4854249" y="0"/>
                </a:lnTo>
                <a:lnTo>
                  <a:pt x="4854249" y="2942889"/>
                </a:lnTo>
                <a:lnTo>
                  <a:pt x="0" y="2942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873979" y="1583444"/>
            <a:ext cx="13704200" cy="2508968"/>
            <a:chOff x="0" y="0"/>
            <a:chExt cx="3609337" cy="660798"/>
          </a:xfrm>
        </p:grpSpPr>
        <p:sp>
          <p:nvSpPr>
            <p:cNvPr name="Freeform 12" id="12"/>
            <p:cNvSpPr/>
            <p:nvPr/>
          </p:nvSpPr>
          <p:spPr>
            <a:xfrm flipH="false" flipV="false" rot="0">
              <a:off x="0" y="0"/>
              <a:ext cx="3609337" cy="660798"/>
            </a:xfrm>
            <a:custGeom>
              <a:avLst/>
              <a:gdLst/>
              <a:ahLst/>
              <a:cxnLst/>
              <a:rect r="r" b="b" t="t" l="l"/>
              <a:pathLst>
                <a:path h="660798" w="3609337">
                  <a:moveTo>
                    <a:pt x="28811" y="0"/>
                  </a:moveTo>
                  <a:lnTo>
                    <a:pt x="3580525" y="0"/>
                  </a:lnTo>
                  <a:cubicBezTo>
                    <a:pt x="3588167" y="0"/>
                    <a:pt x="3595495" y="3035"/>
                    <a:pt x="3600898" y="8439"/>
                  </a:cubicBezTo>
                  <a:cubicBezTo>
                    <a:pt x="3606301" y="13842"/>
                    <a:pt x="3609337" y="21170"/>
                    <a:pt x="3609337" y="28811"/>
                  </a:cubicBezTo>
                  <a:lnTo>
                    <a:pt x="3609337" y="631987"/>
                  </a:lnTo>
                  <a:cubicBezTo>
                    <a:pt x="3609337" y="639628"/>
                    <a:pt x="3606301" y="646956"/>
                    <a:pt x="3600898" y="652360"/>
                  </a:cubicBezTo>
                  <a:cubicBezTo>
                    <a:pt x="3595495" y="657763"/>
                    <a:pt x="3588167" y="660798"/>
                    <a:pt x="3580525" y="660798"/>
                  </a:cubicBezTo>
                  <a:lnTo>
                    <a:pt x="28811" y="660798"/>
                  </a:lnTo>
                  <a:cubicBezTo>
                    <a:pt x="12899" y="660798"/>
                    <a:pt x="0" y="647899"/>
                    <a:pt x="0" y="631987"/>
                  </a:cubicBezTo>
                  <a:lnTo>
                    <a:pt x="0" y="28811"/>
                  </a:lnTo>
                  <a:cubicBezTo>
                    <a:pt x="0" y="12899"/>
                    <a:pt x="12899" y="0"/>
                    <a:pt x="28811" y="0"/>
                  </a:cubicBezTo>
                  <a:close/>
                </a:path>
              </a:pathLst>
            </a:custGeom>
            <a:solidFill>
              <a:srgbClr val="FA5798"/>
            </a:solidFill>
          </p:spPr>
        </p:sp>
        <p:sp>
          <p:nvSpPr>
            <p:cNvPr name="TextBox 13" id="13"/>
            <p:cNvSpPr txBox="true"/>
            <p:nvPr/>
          </p:nvSpPr>
          <p:spPr>
            <a:xfrm>
              <a:off x="0" y="-38100"/>
              <a:ext cx="3609337" cy="69889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411965" y="1274468"/>
            <a:ext cx="13857238" cy="2404584"/>
            <a:chOff x="0" y="0"/>
            <a:chExt cx="3649643" cy="633306"/>
          </a:xfrm>
        </p:grpSpPr>
        <p:sp>
          <p:nvSpPr>
            <p:cNvPr name="Freeform 15" id="15"/>
            <p:cNvSpPr/>
            <p:nvPr/>
          </p:nvSpPr>
          <p:spPr>
            <a:xfrm flipH="false" flipV="false" rot="0">
              <a:off x="0" y="0"/>
              <a:ext cx="3649643" cy="633306"/>
            </a:xfrm>
            <a:custGeom>
              <a:avLst/>
              <a:gdLst/>
              <a:ahLst/>
              <a:cxnLst/>
              <a:rect r="r" b="b" t="t" l="l"/>
              <a:pathLst>
                <a:path h="633306" w="3649643">
                  <a:moveTo>
                    <a:pt x="28493" y="0"/>
                  </a:moveTo>
                  <a:lnTo>
                    <a:pt x="3621150" y="0"/>
                  </a:lnTo>
                  <a:cubicBezTo>
                    <a:pt x="3636886" y="0"/>
                    <a:pt x="3649643" y="12757"/>
                    <a:pt x="3649643" y="28493"/>
                  </a:cubicBezTo>
                  <a:lnTo>
                    <a:pt x="3649643" y="604813"/>
                  </a:lnTo>
                  <a:cubicBezTo>
                    <a:pt x="3649643" y="620549"/>
                    <a:pt x="3636886" y="633306"/>
                    <a:pt x="3621150" y="633306"/>
                  </a:cubicBezTo>
                  <a:lnTo>
                    <a:pt x="28493" y="633306"/>
                  </a:lnTo>
                  <a:cubicBezTo>
                    <a:pt x="12757" y="633306"/>
                    <a:pt x="0" y="620549"/>
                    <a:pt x="0" y="604813"/>
                  </a:cubicBezTo>
                  <a:lnTo>
                    <a:pt x="0" y="28493"/>
                  </a:lnTo>
                  <a:cubicBezTo>
                    <a:pt x="0" y="12757"/>
                    <a:pt x="12757" y="0"/>
                    <a:pt x="28493" y="0"/>
                  </a:cubicBezTo>
                  <a:close/>
                </a:path>
              </a:pathLst>
            </a:custGeom>
            <a:solidFill>
              <a:srgbClr val="6770F3"/>
            </a:solidFill>
          </p:spPr>
        </p:sp>
        <p:sp>
          <p:nvSpPr>
            <p:cNvPr name="TextBox 16" id="16"/>
            <p:cNvSpPr txBox="true"/>
            <p:nvPr/>
          </p:nvSpPr>
          <p:spPr>
            <a:xfrm>
              <a:off x="0" y="-38100"/>
              <a:ext cx="3649643" cy="67140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0" y="7668010"/>
            <a:ext cx="3995646" cy="2717039"/>
          </a:xfrm>
          <a:custGeom>
            <a:avLst/>
            <a:gdLst/>
            <a:ahLst/>
            <a:cxnLst/>
            <a:rect r="r" b="b" t="t" l="l"/>
            <a:pathLst>
              <a:path h="2717039" w="3995646">
                <a:moveTo>
                  <a:pt x="0" y="0"/>
                </a:moveTo>
                <a:lnTo>
                  <a:pt x="3995646" y="0"/>
                </a:lnTo>
                <a:lnTo>
                  <a:pt x="3995646" y="2717040"/>
                </a:lnTo>
                <a:lnTo>
                  <a:pt x="0" y="27170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4301869" y="4185381"/>
            <a:ext cx="9008142" cy="5559310"/>
          </a:xfrm>
          <a:custGeom>
            <a:avLst/>
            <a:gdLst/>
            <a:ahLst/>
            <a:cxnLst/>
            <a:rect r="r" b="b" t="t" l="l"/>
            <a:pathLst>
              <a:path h="5559310" w="9008142">
                <a:moveTo>
                  <a:pt x="0" y="0"/>
                </a:moveTo>
                <a:lnTo>
                  <a:pt x="9008141" y="0"/>
                </a:lnTo>
                <a:lnTo>
                  <a:pt x="9008141" y="5559310"/>
                </a:lnTo>
                <a:lnTo>
                  <a:pt x="0" y="5559310"/>
                </a:lnTo>
                <a:lnTo>
                  <a:pt x="0" y="0"/>
                </a:lnTo>
                <a:close/>
              </a:path>
            </a:pathLst>
          </a:custGeom>
          <a:blipFill>
            <a:blip r:embed="rId10"/>
            <a:stretch>
              <a:fillRect l="0" t="0" r="0" b="0"/>
            </a:stretch>
          </a:blipFill>
        </p:spPr>
      </p:sp>
      <p:sp>
        <p:nvSpPr>
          <p:cNvPr name="TextBox 19" id="19"/>
          <p:cNvSpPr txBox="true"/>
          <p:nvPr/>
        </p:nvSpPr>
        <p:spPr>
          <a:xfrm rot="0">
            <a:off x="3099151" y="1311950"/>
            <a:ext cx="12482866" cy="2359405"/>
          </a:xfrm>
          <a:prstGeom prst="rect">
            <a:avLst/>
          </a:prstGeom>
        </p:spPr>
        <p:txBody>
          <a:bodyPr anchor="t" rtlCol="false" tIns="0" lIns="0" bIns="0" rIns="0">
            <a:spAutoFit/>
          </a:bodyPr>
          <a:lstStyle/>
          <a:p>
            <a:pPr algn="ctr">
              <a:lnSpc>
                <a:spcPts val="9145"/>
              </a:lnSpc>
            </a:pPr>
            <a:r>
              <a:rPr lang="en-US" sz="8793">
                <a:solidFill>
                  <a:srgbClr val="FFCED9"/>
                </a:solidFill>
                <a:latin typeface="Luducudu"/>
              </a:rPr>
              <a:t>Popularitas Kategori Seiring Waktu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CED9"/>
        </a:solidFill>
      </p:bgPr>
    </p:bg>
    <p:spTree>
      <p:nvGrpSpPr>
        <p:cNvPr id="1" name=""/>
        <p:cNvGrpSpPr/>
        <p:nvPr/>
      </p:nvGrpSpPr>
      <p:grpSpPr>
        <a:xfrm>
          <a:off x="0" y="0"/>
          <a:ext cx="0" cy="0"/>
          <a:chOff x="0" y="0"/>
          <a:chExt cx="0" cy="0"/>
        </a:xfrm>
      </p:grpSpPr>
      <p:grpSp>
        <p:nvGrpSpPr>
          <p:cNvPr name="Group 2" id="2"/>
          <p:cNvGrpSpPr/>
          <p:nvPr/>
        </p:nvGrpSpPr>
        <p:grpSpPr>
          <a:xfrm rot="0">
            <a:off x="76200" y="161445"/>
            <a:ext cx="18288000" cy="12214652"/>
            <a:chOff x="0" y="0"/>
            <a:chExt cx="24384000" cy="16286202"/>
          </a:xfrm>
        </p:grpSpPr>
        <p:sp>
          <p:nvSpPr>
            <p:cNvPr name="Freeform 3" id="3"/>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2907430">
            <a:off x="16392878" y="1968644"/>
            <a:ext cx="3032961" cy="2580774"/>
          </a:xfrm>
          <a:custGeom>
            <a:avLst/>
            <a:gdLst/>
            <a:ahLst/>
            <a:cxnLst/>
            <a:rect r="r" b="b" t="t" l="l"/>
            <a:pathLst>
              <a:path h="2580774" w="3032961">
                <a:moveTo>
                  <a:pt x="0" y="0"/>
                </a:moveTo>
                <a:lnTo>
                  <a:pt x="3032960" y="0"/>
                </a:lnTo>
                <a:lnTo>
                  <a:pt x="3032960" y="2580774"/>
                </a:lnTo>
                <a:lnTo>
                  <a:pt x="0" y="2580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3492104">
            <a:off x="-1176656" y="7118700"/>
            <a:ext cx="2528732" cy="4114800"/>
          </a:xfrm>
          <a:custGeom>
            <a:avLst/>
            <a:gdLst/>
            <a:ahLst/>
            <a:cxnLst/>
            <a:rect r="r" b="b" t="t" l="l"/>
            <a:pathLst>
              <a:path h="4114800" w="2528732">
                <a:moveTo>
                  <a:pt x="0" y="0"/>
                </a:moveTo>
                <a:lnTo>
                  <a:pt x="2528732" y="0"/>
                </a:lnTo>
                <a:lnTo>
                  <a:pt x="252873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502544" y="1181100"/>
            <a:ext cx="13435312" cy="2743832"/>
            <a:chOff x="0" y="0"/>
            <a:chExt cx="3538518" cy="722655"/>
          </a:xfrm>
        </p:grpSpPr>
        <p:sp>
          <p:nvSpPr>
            <p:cNvPr name="Freeform 12" id="12"/>
            <p:cNvSpPr/>
            <p:nvPr/>
          </p:nvSpPr>
          <p:spPr>
            <a:xfrm flipH="false" flipV="false" rot="0">
              <a:off x="0" y="0"/>
              <a:ext cx="3538519" cy="722655"/>
            </a:xfrm>
            <a:custGeom>
              <a:avLst/>
              <a:gdLst/>
              <a:ahLst/>
              <a:cxnLst/>
              <a:rect r="r" b="b" t="t" l="l"/>
              <a:pathLst>
                <a:path h="722655" w="3538519">
                  <a:moveTo>
                    <a:pt x="29388" y="0"/>
                  </a:moveTo>
                  <a:lnTo>
                    <a:pt x="3509130" y="0"/>
                  </a:lnTo>
                  <a:cubicBezTo>
                    <a:pt x="3516924" y="0"/>
                    <a:pt x="3524400" y="3096"/>
                    <a:pt x="3529911" y="8608"/>
                  </a:cubicBezTo>
                  <a:cubicBezTo>
                    <a:pt x="3535422" y="14119"/>
                    <a:pt x="3538519" y="21594"/>
                    <a:pt x="3538519" y="29388"/>
                  </a:cubicBezTo>
                  <a:lnTo>
                    <a:pt x="3538519" y="693267"/>
                  </a:lnTo>
                  <a:cubicBezTo>
                    <a:pt x="3538519" y="701062"/>
                    <a:pt x="3535422" y="708536"/>
                    <a:pt x="3529911" y="714048"/>
                  </a:cubicBezTo>
                  <a:cubicBezTo>
                    <a:pt x="3524400" y="719559"/>
                    <a:pt x="3516924" y="722655"/>
                    <a:pt x="3509130" y="722655"/>
                  </a:cubicBezTo>
                  <a:lnTo>
                    <a:pt x="29388" y="722655"/>
                  </a:lnTo>
                  <a:cubicBezTo>
                    <a:pt x="13157" y="722655"/>
                    <a:pt x="0" y="709498"/>
                    <a:pt x="0" y="693267"/>
                  </a:cubicBezTo>
                  <a:lnTo>
                    <a:pt x="0" y="29388"/>
                  </a:lnTo>
                  <a:cubicBezTo>
                    <a:pt x="0" y="13157"/>
                    <a:pt x="13157" y="0"/>
                    <a:pt x="29388" y="0"/>
                  </a:cubicBezTo>
                  <a:close/>
                </a:path>
              </a:pathLst>
            </a:custGeom>
            <a:solidFill>
              <a:srgbClr val="6770F3"/>
            </a:solidFill>
          </p:spPr>
        </p:sp>
        <p:sp>
          <p:nvSpPr>
            <p:cNvPr name="TextBox 13" id="13"/>
            <p:cNvSpPr txBox="true"/>
            <p:nvPr/>
          </p:nvSpPr>
          <p:spPr>
            <a:xfrm>
              <a:off x="0" y="-38100"/>
              <a:ext cx="3538518" cy="76075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350144" y="1028700"/>
            <a:ext cx="13383120" cy="2613352"/>
            <a:chOff x="0" y="0"/>
            <a:chExt cx="3524772" cy="688290"/>
          </a:xfrm>
        </p:grpSpPr>
        <p:sp>
          <p:nvSpPr>
            <p:cNvPr name="Freeform 15" id="15"/>
            <p:cNvSpPr/>
            <p:nvPr/>
          </p:nvSpPr>
          <p:spPr>
            <a:xfrm flipH="false" flipV="false" rot="0">
              <a:off x="0" y="0"/>
              <a:ext cx="3524772" cy="688290"/>
            </a:xfrm>
            <a:custGeom>
              <a:avLst/>
              <a:gdLst/>
              <a:ahLst/>
              <a:cxnLst/>
              <a:rect r="r" b="b" t="t" l="l"/>
              <a:pathLst>
                <a:path h="688290" w="3524772">
                  <a:moveTo>
                    <a:pt x="29503" y="0"/>
                  </a:moveTo>
                  <a:lnTo>
                    <a:pt x="3495270" y="0"/>
                  </a:lnTo>
                  <a:cubicBezTo>
                    <a:pt x="3503094" y="0"/>
                    <a:pt x="3510599" y="3108"/>
                    <a:pt x="3516132" y="8641"/>
                  </a:cubicBezTo>
                  <a:cubicBezTo>
                    <a:pt x="3521664" y="14174"/>
                    <a:pt x="3524772" y="21678"/>
                    <a:pt x="3524772" y="29503"/>
                  </a:cubicBezTo>
                  <a:lnTo>
                    <a:pt x="3524772" y="658788"/>
                  </a:lnTo>
                  <a:cubicBezTo>
                    <a:pt x="3524772" y="666612"/>
                    <a:pt x="3521664" y="674116"/>
                    <a:pt x="3516132" y="679649"/>
                  </a:cubicBezTo>
                  <a:cubicBezTo>
                    <a:pt x="3510599" y="685182"/>
                    <a:pt x="3503094" y="688290"/>
                    <a:pt x="3495270" y="688290"/>
                  </a:cubicBezTo>
                  <a:lnTo>
                    <a:pt x="29503" y="688290"/>
                  </a:lnTo>
                  <a:cubicBezTo>
                    <a:pt x="21678" y="688290"/>
                    <a:pt x="14174" y="685182"/>
                    <a:pt x="8641" y="679649"/>
                  </a:cubicBezTo>
                  <a:cubicBezTo>
                    <a:pt x="3108" y="674116"/>
                    <a:pt x="0" y="666612"/>
                    <a:pt x="0" y="658788"/>
                  </a:cubicBezTo>
                  <a:lnTo>
                    <a:pt x="0" y="29503"/>
                  </a:lnTo>
                  <a:cubicBezTo>
                    <a:pt x="0" y="21678"/>
                    <a:pt x="3108" y="14174"/>
                    <a:pt x="8641" y="8641"/>
                  </a:cubicBezTo>
                  <a:cubicBezTo>
                    <a:pt x="14174" y="3108"/>
                    <a:pt x="21678" y="0"/>
                    <a:pt x="29503" y="0"/>
                  </a:cubicBezTo>
                  <a:close/>
                </a:path>
              </a:pathLst>
            </a:custGeom>
            <a:solidFill>
              <a:srgbClr val="FA5798"/>
            </a:solidFill>
          </p:spPr>
        </p:sp>
        <p:sp>
          <p:nvSpPr>
            <p:cNvPr name="TextBox 16" id="16"/>
            <p:cNvSpPr txBox="true"/>
            <p:nvPr/>
          </p:nvSpPr>
          <p:spPr>
            <a:xfrm>
              <a:off x="0" y="-38100"/>
              <a:ext cx="3524772" cy="72639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481616" y="4471698"/>
            <a:ext cx="7777684" cy="5606869"/>
            <a:chOff x="0" y="0"/>
            <a:chExt cx="10370245" cy="7475825"/>
          </a:xfrm>
        </p:grpSpPr>
        <p:grpSp>
          <p:nvGrpSpPr>
            <p:cNvPr name="Group 18" id="18"/>
            <p:cNvGrpSpPr/>
            <p:nvPr/>
          </p:nvGrpSpPr>
          <p:grpSpPr>
            <a:xfrm rot="0">
              <a:off x="448331" y="476044"/>
              <a:ext cx="9921914" cy="6999782"/>
              <a:chOff x="0" y="0"/>
              <a:chExt cx="1673160" cy="1180392"/>
            </a:xfrm>
          </p:grpSpPr>
          <p:sp>
            <p:nvSpPr>
              <p:cNvPr name="Freeform 19" id="19"/>
              <p:cNvSpPr/>
              <p:nvPr/>
            </p:nvSpPr>
            <p:spPr>
              <a:xfrm flipH="false" flipV="false" rot="0">
                <a:off x="0" y="0"/>
                <a:ext cx="1673160" cy="1180392"/>
              </a:xfrm>
              <a:custGeom>
                <a:avLst/>
                <a:gdLst/>
                <a:ahLst/>
                <a:cxnLst/>
                <a:rect r="r" b="b" t="t" l="l"/>
                <a:pathLst>
                  <a:path h="1180392" w="1673160">
                    <a:moveTo>
                      <a:pt x="62152" y="0"/>
                    </a:moveTo>
                    <a:lnTo>
                      <a:pt x="1611008" y="0"/>
                    </a:lnTo>
                    <a:cubicBezTo>
                      <a:pt x="1645333" y="0"/>
                      <a:pt x="1673160" y="27826"/>
                      <a:pt x="1673160" y="62152"/>
                    </a:cubicBezTo>
                    <a:lnTo>
                      <a:pt x="1673160" y="1118240"/>
                    </a:lnTo>
                    <a:cubicBezTo>
                      <a:pt x="1673160" y="1152566"/>
                      <a:pt x="1645333" y="1180392"/>
                      <a:pt x="1611008" y="1180392"/>
                    </a:cubicBezTo>
                    <a:lnTo>
                      <a:pt x="62152" y="1180392"/>
                    </a:lnTo>
                    <a:cubicBezTo>
                      <a:pt x="27826" y="1180392"/>
                      <a:pt x="0" y="1152566"/>
                      <a:pt x="0" y="1118240"/>
                    </a:cubicBezTo>
                    <a:lnTo>
                      <a:pt x="0" y="62152"/>
                    </a:lnTo>
                    <a:cubicBezTo>
                      <a:pt x="0" y="27826"/>
                      <a:pt x="27826" y="0"/>
                      <a:pt x="62152" y="0"/>
                    </a:cubicBezTo>
                    <a:close/>
                  </a:path>
                </a:pathLst>
              </a:custGeom>
              <a:solidFill>
                <a:srgbClr val="FDD302"/>
              </a:solidFill>
            </p:spPr>
          </p:sp>
          <p:sp>
            <p:nvSpPr>
              <p:cNvPr name="TextBox 20" id="20"/>
              <p:cNvSpPr txBox="true"/>
              <p:nvPr/>
            </p:nvSpPr>
            <p:spPr>
              <a:xfrm>
                <a:off x="0" y="-38100"/>
                <a:ext cx="1673160" cy="1218492"/>
              </a:xfrm>
              <a:prstGeom prst="rect">
                <a:avLst/>
              </a:prstGeom>
            </p:spPr>
            <p:txBody>
              <a:bodyPr anchor="ctr" rtlCol="false" tIns="50800" lIns="50800" bIns="50800" rIns="50800"/>
              <a:lstStyle/>
              <a:p>
                <a:pPr algn="ctr">
                  <a:lnSpc>
                    <a:spcPts val="2660"/>
                  </a:lnSpc>
                  <a:spcBef>
                    <a:spcPct val="0"/>
                  </a:spcBef>
                </a:pPr>
              </a:p>
            </p:txBody>
          </p:sp>
        </p:grpSp>
        <p:grpSp>
          <p:nvGrpSpPr>
            <p:cNvPr name="Group 21" id="21"/>
            <p:cNvGrpSpPr/>
            <p:nvPr/>
          </p:nvGrpSpPr>
          <p:grpSpPr>
            <a:xfrm rot="0">
              <a:off x="0" y="0"/>
              <a:ext cx="9860520" cy="6934607"/>
              <a:chOff x="0" y="0"/>
              <a:chExt cx="1662807" cy="1169402"/>
            </a:xfrm>
          </p:grpSpPr>
          <p:sp>
            <p:nvSpPr>
              <p:cNvPr name="Freeform 22" id="22"/>
              <p:cNvSpPr/>
              <p:nvPr/>
            </p:nvSpPr>
            <p:spPr>
              <a:xfrm flipH="false" flipV="false" rot="0">
                <a:off x="0" y="0"/>
                <a:ext cx="1662807" cy="1169402"/>
              </a:xfrm>
              <a:custGeom>
                <a:avLst/>
                <a:gdLst/>
                <a:ahLst/>
                <a:cxnLst/>
                <a:rect r="r" b="b" t="t" l="l"/>
                <a:pathLst>
                  <a:path h="1169402" w="1662807">
                    <a:moveTo>
                      <a:pt x="62539" y="0"/>
                    </a:moveTo>
                    <a:lnTo>
                      <a:pt x="1600268" y="0"/>
                    </a:lnTo>
                    <a:cubicBezTo>
                      <a:pt x="1634807" y="0"/>
                      <a:pt x="1662807" y="28000"/>
                      <a:pt x="1662807" y="62539"/>
                    </a:cubicBezTo>
                    <a:lnTo>
                      <a:pt x="1662807" y="1106863"/>
                    </a:lnTo>
                    <a:cubicBezTo>
                      <a:pt x="1662807" y="1141402"/>
                      <a:pt x="1634807" y="1169402"/>
                      <a:pt x="1600268" y="1169402"/>
                    </a:cubicBezTo>
                    <a:lnTo>
                      <a:pt x="62539" y="1169402"/>
                    </a:lnTo>
                    <a:cubicBezTo>
                      <a:pt x="28000" y="1169402"/>
                      <a:pt x="0" y="1141402"/>
                      <a:pt x="0" y="1106863"/>
                    </a:cubicBezTo>
                    <a:lnTo>
                      <a:pt x="0" y="62539"/>
                    </a:lnTo>
                    <a:cubicBezTo>
                      <a:pt x="0" y="28000"/>
                      <a:pt x="28000" y="0"/>
                      <a:pt x="62539" y="0"/>
                    </a:cubicBezTo>
                    <a:close/>
                  </a:path>
                </a:pathLst>
              </a:custGeom>
              <a:solidFill>
                <a:srgbClr val="6770F3"/>
              </a:solidFill>
            </p:spPr>
          </p:sp>
          <p:sp>
            <p:nvSpPr>
              <p:cNvPr name="TextBox 23" id="23"/>
              <p:cNvSpPr txBox="true"/>
              <p:nvPr/>
            </p:nvSpPr>
            <p:spPr>
              <a:xfrm>
                <a:off x="0" y="-38100"/>
                <a:ext cx="1662807" cy="1207502"/>
              </a:xfrm>
              <a:prstGeom prst="rect">
                <a:avLst/>
              </a:prstGeom>
            </p:spPr>
            <p:txBody>
              <a:bodyPr anchor="ctr" rtlCol="false" tIns="50800" lIns="50800" bIns="50800" rIns="50800"/>
              <a:lstStyle/>
              <a:p>
                <a:pPr algn="ctr">
                  <a:lnSpc>
                    <a:spcPts val="2660"/>
                  </a:lnSpc>
                  <a:spcBef>
                    <a:spcPct val="0"/>
                  </a:spcBef>
                </a:pPr>
              </a:p>
            </p:txBody>
          </p:sp>
        </p:grpSp>
      </p:grpSp>
      <p:sp>
        <p:nvSpPr>
          <p:cNvPr name="Freeform 24" id="24"/>
          <p:cNvSpPr/>
          <p:nvPr/>
        </p:nvSpPr>
        <p:spPr>
          <a:xfrm flipH="false" flipV="false" rot="0">
            <a:off x="1784463" y="4328736"/>
            <a:ext cx="7426212" cy="4583034"/>
          </a:xfrm>
          <a:custGeom>
            <a:avLst/>
            <a:gdLst/>
            <a:ahLst/>
            <a:cxnLst/>
            <a:rect r="r" b="b" t="t" l="l"/>
            <a:pathLst>
              <a:path h="4583034" w="7426212">
                <a:moveTo>
                  <a:pt x="0" y="0"/>
                </a:moveTo>
                <a:lnTo>
                  <a:pt x="7426212" y="0"/>
                </a:lnTo>
                <a:lnTo>
                  <a:pt x="7426212" y="4583034"/>
                </a:lnTo>
                <a:lnTo>
                  <a:pt x="0" y="4583034"/>
                </a:lnTo>
                <a:lnTo>
                  <a:pt x="0" y="0"/>
                </a:lnTo>
                <a:close/>
              </a:path>
            </a:pathLst>
          </a:custGeom>
          <a:blipFill>
            <a:blip r:embed="rId8"/>
            <a:stretch>
              <a:fillRect l="0" t="0" r="0" b="0"/>
            </a:stretch>
          </a:blipFill>
        </p:spPr>
      </p:sp>
      <p:sp>
        <p:nvSpPr>
          <p:cNvPr name="TextBox 25" id="25"/>
          <p:cNvSpPr txBox="true"/>
          <p:nvPr/>
        </p:nvSpPr>
        <p:spPr>
          <a:xfrm rot="0">
            <a:off x="3941119" y="1059994"/>
            <a:ext cx="11391951" cy="2456440"/>
          </a:xfrm>
          <a:prstGeom prst="rect">
            <a:avLst/>
          </a:prstGeom>
        </p:spPr>
        <p:txBody>
          <a:bodyPr anchor="t" rtlCol="false" tIns="0" lIns="0" bIns="0" rIns="0">
            <a:spAutoFit/>
          </a:bodyPr>
          <a:lstStyle/>
          <a:p>
            <a:pPr algn="ctr">
              <a:lnSpc>
                <a:spcPts val="9522"/>
              </a:lnSpc>
            </a:pPr>
            <a:r>
              <a:rPr lang="en-US" sz="9156">
                <a:solidFill>
                  <a:srgbClr val="FFCED9"/>
                </a:solidFill>
                <a:latin typeface="Luducudu"/>
              </a:rPr>
              <a:t>Distribusi Sentimen dalam Artikel</a:t>
            </a:r>
          </a:p>
        </p:txBody>
      </p:sp>
      <p:sp>
        <p:nvSpPr>
          <p:cNvPr name="TextBox 26" id="26"/>
          <p:cNvSpPr txBox="true"/>
          <p:nvPr/>
        </p:nvSpPr>
        <p:spPr>
          <a:xfrm rot="0">
            <a:off x="9838407" y="5076825"/>
            <a:ext cx="6758830" cy="4207551"/>
          </a:xfrm>
          <a:prstGeom prst="rect">
            <a:avLst/>
          </a:prstGeom>
        </p:spPr>
        <p:txBody>
          <a:bodyPr anchor="t" rtlCol="false" tIns="0" lIns="0" bIns="0" rIns="0">
            <a:spAutoFit/>
          </a:bodyPr>
          <a:lstStyle/>
          <a:p>
            <a:pPr algn="just">
              <a:lnSpc>
                <a:spcPts val="2778"/>
              </a:lnSpc>
            </a:pPr>
            <a:r>
              <a:rPr lang="en-US" sz="1736">
                <a:solidFill>
                  <a:srgbClr val="FEF2E8"/>
                </a:solidFill>
                <a:latin typeface="Montserrat Bold"/>
              </a:rPr>
              <a:t>Grafik distribusi sentimen dalam judul artikel dari "Lambe Turah" menunjukkan mayoritas artikel memiliki sentimen netral, jauh lebih tinggi dibandingkan artikel dengan sentimen positif atau negatif. Artikel netral mendominasi lebih dari 75 judul, sementara sentimen negatif dan positif hanya sedikit, dengan negatif sedikit lebih banyak daripada positif. Ini menunjukkan bahwa "Lambe Turah" cenderung menyajikan berita secara informatif dan objektif, menghindari bias emosional yang ekstrem. Pendekatan ini mungkin bertujuan untuk menarik audiens yang lebih luas dan menjaga kepercayaan pembaca terhadap akurasi informasi yang disajikan.</a:t>
            </a:r>
          </a:p>
        </p:txBody>
      </p:sp>
      <p:sp>
        <p:nvSpPr>
          <p:cNvPr name="Freeform 27" id="27"/>
          <p:cNvSpPr/>
          <p:nvPr/>
        </p:nvSpPr>
        <p:spPr>
          <a:xfrm flipH="false" flipV="false" rot="0">
            <a:off x="-93551" y="181282"/>
            <a:ext cx="2035379" cy="2371734"/>
          </a:xfrm>
          <a:custGeom>
            <a:avLst/>
            <a:gdLst/>
            <a:ahLst/>
            <a:cxnLst/>
            <a:rect r="r" b="b" t="t" l="l"/>
            <a:pathLst>
              <a:path h="2371734" w="2035379">
                <a:moveTo>
                  <a:pt x="0" y="0"/>
                </a:moveTo>
                <a:lnTo>
                  <a:pt x="2035380" y="0"/>
                </a:lnTo>
                <a:lnTo>
                  <a:pt x="2035380" y="2371734"/>
                </a:lnTo>
                <a:lnTo>
                  <a:pt x="0" y="23717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5798"/>
        </a:solidFill>
      </p:bgPr>
    </p:bg>
    <p:spTree>
      <p:nvGrpSpPr>
        <p:cNvPr id="1" name=""/>
        <p:cNvGrpSpPr/>
        <p:nvPr/>
      </p:nvGrpSpPr>
      <p:grpSpPr>
        <a:xfrm>
          <a:off x="0" y="0"/>
          <a:ext cx="0" cy="0"/>
          <a:chOff x="0" y="0"/>
          <a:chExt cx="0" cy="0"/>
        </a:xfrm>
      </p:grpSpPr>
      <p:grpSp>
        <p:nvGrpSpPr>
          <p:cNvPr name="Group 2" id="2"/>
          <p:cNvGrpSpPr/>
          <p:nvPr/>
        </p:nvGrpSpPr>
        <p:grpSpPr>
          <a:xfrm rot="0">
            <a:off x="1499816" y="2022060"/>
            <a:ext cx="8632787" cy="2088011"/>
            <a:chOff x="0" y="0"/>
            <a:chExt cx="2845705" cy="688290"/>
          </a:xfrm>
        </p:grpSpPr>
        <p:sp>
          <p:nvSpPr>
            <p:cNvPr name="Freeform 3" id="3"/>
            <p:cNvSpPr/>
            <p:nvPr/>
          </p:nvSpPr>
          <p:spPr>
            <a:xfrm flipH="false" flipV="false" rot="0">
              <a:off x="0" y="0"/>
              <a:ext cx="2845705" cy="688290"/>
            </a:xfrm>
            <a:custGeom>
              <a:avLst/>
              <a:gdLst/>
              <a:ahLst/>
              <a:cxnLst/>
              <a:rect r="r" b="b" t="t" l="l"/>
              <a:pathLst>
                <a:path h="688290" w="2845705">
                  <a:moveTo>
                    <a:pt x="45737" y="0"/>
                  </a:moveTo>
                  <a:lnTo>
                    <a:pt x="2799968" y="0"/>
                  </a:lnTo>
                  <a:cubicBezTo>
                    <a:pt x="2825228" y="0"/>
                    <a:pt x="2845705" y="20477"/>
                    <a:pt x="2845705" y="45737"/>
                  </a:cubicBezTo>
                  <a:lnTo>
                    <a:pt x="2845705" y="642553"/>
                  </a:lnTo>
                  <a:cubicBezTo>
                    <a:pt x="2845705" y="667813"/>
                    <a:pt x="2825228" y="688290"/>
                    <a:pt x="2799968" y="688290"/>
                  </a:cubicBezTo>
                  <a:lnTo>
                    <a:pt x="45737" y="688290"/>
                  </a:lnTo>
                  <a:cubicBezTo>
                    <a:pt x="20477" y="688290"/>
                    <a:pt x="0" y="667813"/>
                    <a:pt x="0" y="642553"/>
                  </a:cubicBezTo>
                  <a:lnTo>
                    <a:pt x="0" y="45737"/>
                  </a:lnTo>
                  <a:cubicBezTo>
                    <a:pt x="0" y="20477"/>
                    <a:pt x="20477" y="0"/>
                    <a:pt x="45737" y="0"/>
                  </a:cubicBezTo>
                  <a:close/>
                </a:path>
              </a:pathLst>
            </a:custGeom>
            <a:solidFill>
              <a:srgbClr val="FDD302"/>
            </a:solidFill>
          </p:spPr>
        </p:sp>
        <p:sp>
          <p:nvSpPr>
            <p:cNvPr name="TextBox 4" id="4"/>
            <p:cNvSpPr txBox="true"/>
            <p:nvPr/>
          </p:nvSpPr>
          <p:spPr>
            <a:xfrm>
              <a:off x="0" y="-38100"/>
              <a:ext cx="2845705" cy="72639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68698" y="1650094"/>
            <a:ext cx="8758911" cy="2088011"/>
            <a:chOff x="0" y="0"/>
            <a:chExt cx="2887280" cy="688290"/>
          </a:xfrm>
        </p:grpSpPr>
        <p:sp>
          <p:nvSpPr>
            <p:cNvPr name="Freeform 6" id="6"/>
            <p:cNvSpPr/>
            <p:nvPr/>
          </p:nvSpPr>
          <p:spPr>
            <a:xfrm flipH="false" flipV="false" rot="0">
              <a:off x="0" y="0"/>
              <a:ext cx="2887281" cy="688290"/>
            </a:xfrm>
            <a:custGeom>
              <a:avLst/>
              <a:gdLst/>
              <a:ahLst/>
              <a:cxnLst/>
              <a:rect r="r" b="b" t="t" l="l"/>
              <a:pathLst>
                <a:path h="688290" w="2887281">
                  <a:moveTo>
                    <a:pt x="45078" y="0"/>
                  </a:moveTo>
                  <a:lnTo>
                    <a:pt x="2842202" y="0"/>
                  </a:lnTo>
                  <a:cubicBezTo>
                    <a:pt x="2854158" y="0"/>
                    <a:pt x="2865624" y="4749"/>
                    <a:pt x="2874077" y="13203"/>
                  </a:cubicBezTo>
                  <a:cubicBezTo>
                    <a:pt x="2882531" y="21657"/>
                    <a:pt x="2887281" y="33123"/>
                    <a:pt x="2887281" y="45078"/>
                  </a:cubicBezTo>
                  <a:lnTo>
                    <a:pt x="2887281" y="643212"/>
                  </a:lnTo>
                  <a:cubicBezTo>
                    <a:pt x="2887281" y="668108"/>
                    <a:pt x="2867098" y="688290"/>
                    <a:pt x="2842202" y="688290"/>
                  </a:cubicBezTo>
                  <a:lnTo>
                    <a:pt x="45078" y="688290"/>
                  </a:lnTo>
                  <a:cubicBezTo>
                    <a:pt x="20182" y="688290"/>
                    <a:pt x="0" y="668108"/>
                    <a:pt x="0" y="643212"/>
                  </a:cubicBezTo>
                  <a:lnTo>
                    <a:pt x="0" y="45078"/>
                  </a:lnTo>
                  <a:cubicBezTo>
                    <a:pt x="0" y="20182"/>
                    <a:pt x="20182" y="0"/>
                    <a:pt x="45078" y="0"/>
                  </a:cubicBezTo>
                  <a:close/>
                </a:path>
              </a:pathLst>
            </a:custGeom>
            <a:solidFill>
              <a:srgbClr val="FA5798"/>
            </a:solidFill>
          </p:spPr>
        </p:sp>
        <p:sp>
          <p:nvSpPr>
            <p:cNvPr name="TextBox 7" id="7"/>
            <p:cNvSpPr txBox="true"/>
            <p:nvPr/>
          </p:nvSpPr>
          <p:spPr>
            <a:xfrm>
              <a:off x="0" y="-38100"/>
              <a:ext cx="2887280" cy="72639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1479605"/>
            <a:ext cx="18288000" cy="12214652"/>
            <a:chOff x="0" y="0"/>
            <a:chExt cx="24384000" cy="16286202"/>
          </a:xfrm>
        </p:grpSpPr>
        <p:sp>
          <p:nvSpPr>
            <p:cNvPr name="Freeform 9" id="9"/>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5" id="15"/>
          <p:cNvSpPr/>
          <p:nvPr/>
        </p:nvSpPr>
        <p:spPr>
          <a:xfrm flipH="false" flipV="false" rot="-1242832">
            <a:off x="9212275" y="6839415"/>
            <a:ext cx="3763172" cy="4114800"/>
          </a:xfrm>
          <a:custGeom>
            <a:avLst/>
            <a:gdLst/>
            <a:ahLst/>
            <a:cxnLst/>
            <a:rect r="r" b="b" t="t" l="l"/>
            <a:pathLst>
              <a:path h="4114800" w="3763172">
                <a:moveTo>
                  <a:pt x="0" y="0"/>
                </a:moveTo>
                <a:lnTo>
                  <a:pt x="3763172" y="0"/>
                </a:lnTo>
                <a:lnTo>
                  <a:pt x="376317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0270082" y="3523755"/>
            <a:ext cx="8017918" cy="4809893"/>
          </a:xfrm>
          <a:custGeom>
            <a:avLst/>
            <a:gdLst/>
            <a:ahLst/>
            <a:cxnLst/>
            <a:rect r="r" b="b" t="t" l="l"/>
            <a:pathLst>
              <a:path h="4809893" w="8017918">
                <a:moveTo>
                  <a:pt x="0" y="0"/>
                </a:moveTo>
                <a:lnTo>
                  <a:pt x="8017918" y="0"/>
                </a:lnTo>
                <a:lnTo>
                  <a:pt x="8017918" y="4809892"/>
                </a:lnTo>
                <a:lnTo>
                  <a:pt x="0" y="4809892"/>
                </a:lnTo>
                <a:lnTo>
                  <a:pt x="0" y="0"/>
                </a:lnTo>
                <a:close/>
              </a:path>
            </a:pathLst>
          </a:custGeom>
          <a:blipFill>
            <a:blip r:embed="rId6"/>
            <a:stretch>
              <a:fillRect l="0" t="-1437" r="0" b="-1437"/>
            </a:stretch>
          </a:blipFill>
        </p:spPr>
      </p:sp>
      <p:grpSp>
        <p:nvGrpSpPr>
          <p:cNvPr name="Group 17" id="17"/>
          <p:cNvGrpSpPr/>
          <p:nvPr/>
        </p:nvGrpSpPr>
        <p:grpSpPr>
          <a:xfrm rot="0">
            <a:off x="0" y="4398065"/>
            <a:ext cx="9374591" cy="4860235"/>
            <a:chOff x="0" y="0"/>
            <a:chExt cx="2469028" cy="1280062"/>
          </a:xfrm>
        </p:grpSpPr>
        <p:sp>
          <p:nvSpPr>
            <p:cNvPr name="Freeform 18" id="18"/>
            <p:cNvSpPr/>
            <p:nvPr/>
          </p:nvSpPr>
          <p:spPr>
            <a:xfrm flipH="false" flipV="false" rot="0">
              <a:off x="0" y="0"/>
              <a:ext cx="2469028" cy="1280062"/>
            </a:xfrm>
            <a:custGeom>
              <a:avLst/>
              <a:gdLst/>
              <a:ahLst/>
              <a:cxnLst/>
              <a:rect r="r" b="b" t="t" l="l"/>
              <a:pathLst>
                <a:path h="1280062" w="2469028">
                  <a:moveTo>
                    <a:pt x="0" y="0"/>
                  </a:moveTo>
                  <a:lnTo>
                    <a:pt x="2469028" y="0"/>
                  </a:lnTo>
                  <a:lnTo>
                    <a:pt x="2469028" y="1280062"/>
                  </a:lnTo>
                  <a:lnTo>
                    <a:pt x="0" y="1280062"/>
                  </a:lnTo>
                  <a:close/>
                </a:path>
              </a:pathLst>
            </a:custGeom>
            <a:solidFill>
              <a:srgbClr val="FFCED9"/>
            </a:solidFill>
          </p:spPr>
        </p:sp>
        <p:sp>
          <p:nvSpPr>
            <p:cNvPr name="TextBox 19" id="19"/>
            <p:cNvSpPr txBox="true"/>
            <p:nvPr/>
          </p:nvSpPr>
          <p:spPr>
            <a:xfrm>
              <a:off x="0" y="-38100"/>
              <a:ext cx="2469028" cy="1318162"/>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395975" y="4551521"/>
            <a:ext cx="8748025" cy="4191000"/>
          </a:xfrm>
          <a:prstGeom prst="rect">
            <a:avLst/>
          </a:prstGeom>
        </p:spPr>
        <p:txBody>
          <a:bodyPr anchor="t" rtlCol="false" tIns="0" lIns="0" bIns="0" rIns="0">
            <a:spAutoFit/>
          </a:bodyPr>
          <a:lstStyle/>
          <a:p>
            <a:pPr algn="l">
              <a:lnSpc>
                <a:spcPts val="3047"/>
              </a:lnSpc>
            </a:pPr>
            <a:r>
              <a:rPr lang="en-US" sz="1904">
                <a:solidFill>
                  <a:srgbClr val="231815"/>
                </a:solidFill>
                <a:latin typeface="Montserrat Bold"/>
              </a:rPr>
              <a:t>Grafik distribusi sentimen dalam judul artikel per kategori dari "Lambe Turah" menunjukkan bahwa mayoritas artikel dalam semua kategori memiliki sentimen netral. Kategori "Hot News" dan "Seleb" didominasi oleh artikel netral, dengan sedikit artikel negatif dan hampir tidak ada yang positif. Kategori "Video" dan "Viral" menunjukkan variasi sentimen yang lebih besar, dengan beberapa artikel positif dan negatif. Sementara itu, kategori "Musik" dan "Sosial" memiliki jumlah artikel yang sangat sedikit dan umumnya bersifat netral. Ini menunjukkan bahwa "Lambe Turah" cenderung menyajikan berita secara informatif dan objektif, dengan sedikit konten yang memancing reaksi emosional yang kuat dari pembaca.</a:t>
            </a:r>
          </a:p>
        </p:txBody>
      </p:sp>
      <p:sp>
        <p:nvSpPr>
          <p:cNvPr name="TextBox 21" id="21"/>
          <p:cNvSpPr txBox="true"/>
          <p:nvPr/>
        </p:nvSpPr>
        <p:spPr>
          <a:xfrm rot="0">
            <a:off x="826224" y="1764394"/>
            <a:ext cx="9443858" cy="1869196"/>
          </a:xfrm>
          <a:prstGeom prst="rect">
            <a:avLst/>
          </a:prstGeom>
        </p:spPr>
        <p:txBody>
          <a:bodyPr anchor="t" rtlCol="false" tIns="0" lIns="0" bIns="0" rIns="0">
            <a:spAutoFit/>
          </a:bodyPr>
          <a:lstStyle/>
          <a:p>
            <a:pPr algn="ctr">
              <a:lnSpc>
                <a:spcPts val="7277"/>
              </a:lnSpc>
            </a:pPr>
            <a:r>
              <a:rPr lang="en-US" sz="6997">
                <a:solidFill>
                  <a:srgbClr val="FFCED9"/>
                </a:solidFill>
                <a:latin typeface="Luducudu"/>
              </a:rPr>
              <a:t>SEntimen judul artikel per kategori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579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834714"/>
            <a:chOff x="0" y="0"/>
            <a:chExt cx="4816593" cy="1273340"/>
          </a:xfrm>
        </p:grpSpPr>
        <p:sp>
          <p:nvSpPr>
            <p:cNvPr name="Freeform 3" id="3"/>
            <p:cNvSpPr/>
            <p:nvPr/>
          </p:nvSpPr>
          <p:spPr>
            <a:xfrm flipH="false" flipV="false" rot="0">
              <a:off x="0" y="0"/>
              <a:ext cx="4816592" cy="1273340"/>
            </a:xfrm>
            <a:custGeom>
              <a:avLst/>
              <a:gdLst/>
              <a:ahLst/>
              <a:cxnLst/>
              <a:rect r="r" b="b" t="t" l="l"/>
              <a:pathLst>
                <a:path h="1273340" w="4816592">
                  <a:moveTo>
                    <a:pt x="0" y="0"/>
                  </a:moveTo>
                  <a:lnTo>
                    <a:pt x="4816592" y="0"/>
                  </a:lnTo>
                  <a:lnTo>
                    <a:pt x="4816592" y="1273340"/>
                  </a:lnTo>
                  <a:lnTo>
                    <a:pt x="0" y="1273340"/>
                  </a:lnTo>
                  <a:close/>
                </a:path>
              </a:pathLst>
            </a:custGeom>
            <a:solidFill>
              <a:srgbClr val="F4F4F4"/>
            </a:solidFill>
          </p:spPr>
        </p:sp>
        <p:sp>
          <p:nvSpPr>
            <p:cNvPr name="TextBox 4" id="4"/>
            <p:cNvSpPr txBox="true"/>
            <p:nvPr/>
          </p:nvSpPr>
          <p:spPr>
            <a:xfrm>
              <a:off x="0" y="-38100"/>
              <a:ext cx="4816593" cy="131144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7379938"/>
            <a:ext cx="18288000" cy="12214652"/>
            <a:chOff x="0" y="0"/>
            <a:chExt cx="24384000" cy="16286202"/>
          </a:xfrm>
        </p:grpSpPr>
        <p:sp>
          <p:nvSpPr>
            <p:cNvPr name="Freeform 6" id="6"/>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2" id="12"/>
          <p:cNvGrpSpPr/>
          <p:nvPr/>
        </p:nvGrpSpPr>
        <p:grpSpPr>
          <a:xfrm rot="0">
            <a:off x="2502748" y="2428956"/>
            <a:ext cx="13282504" cy="6433629"/>
            <a:chOff x="0" y="0"/>
            <a:chExt cx="17710005" cy="8578171"/>
          </a:xfrm>
        </p:grpSpPr>
        <p:grpSp>
          <p:nvGrpSpPr>
            <p:cNvPr name="Group 13" id="13"/>
            <p:cNvGrpSpPr/>
            <p:nvPr/>
          </p:nvGrpSpPr>
          <p:grpSpPr>
            <a:xfrm rot="0">
              <a:off x="629326" y="204884"/>
              <a:ext cx="17080679" cy="8373287"/>
              <a:chOff x="0" y="0"/>
              <a:chExt cx="4626088" cy="2267800"/>
            </a:xfrm>
          </p:grpSpPr>
          <p:sp>
            <p:nvSpPr>
              <p:cNvPr name="Freeform 14" id="14"/>
              <p:cNvSpPr/>
              <p:nvPr/>
            </p:nvSpPr>
            <p:spPr>
              <a:xfrm flipH="false" flipV="false" rot="0">
                <a:off x="0" y="0"/>
                <a:ext cx="4626088" cy="2267800"/>
              </a:xfrm>
              <a:custGeom>
                <a:avLst/>
                <a:gdLst/>
                <a:ahLst/>
                <a:cxnLst/>
                <a:rect r="r" b="b" t="t" l="l"/>
                <a:pathLst>
                  <a:path h="2267800" w="4626088">
                    <a:moveTo>
                      <a:pt x="32673" y="0"/>
                    </a:moveTo>
                    <a:lnTo>
                      <a:pt x="4593415" y="0"/>
                    </a:lnTo>
                    <a:cubicBezTo>
                      <a:pt x="4611460" y="0"/>
                      <a:pt x="4626088" y="14628"/>
                      <a:pt x="4626088" y="32673"/>
                    </a:cubicBezTo>
                    <a:lnTo>
                      <a:pt x="4626088" y="2235127"/>
                    </a:lnTo>
                    <a:cubicBezTo>
                      <a:pt x="4626088" y="2243792"/>
                      <a:pt x="4622646" y="2252103"/>
                      <a:pt x="4616518" y="2258230"/>
                    </a:cubicBezTo>
                    <a:cubicBezTo>
                      <a:pt x="4610391" y="2264358"/>
                      <a:pt x="4602080" y="2267800"/>
                      <a:pt x="4593415" y="2267800"/>
                    </a:cubicBezTo>
                    <a:lnTo>
                      <a:pt x="32673" y="2267800"/>
                    </a:lnTo>
                    <a:cubicBezTo>
                      <a:pt x="14628" y="2267800"/>
                      <a:pt x="0" y="2253172"/>
                      <a:pt x="0" y="2235127"/>
                    </a:cubicBezTo>
                    <a:lnTo>
                      <a:pt x="0" y="32673"/>
                    </a:lnTo>
                    <a:cubicBezTo>
                      <a:pt x="0" y="24008"/>
                      <a:pt x="3442" y="15697"/>
                      <a:pt x="9570" y="9570"/>
                    </a:cubicBezTo>
                    <a:cubicBezTo>
                      <a:pt x="15697" y="3442"/>
                      <a:pt x="24008" y="0"/>
                      <a:pt x="32673" y="0"/>
                    </a:cubicBezTo>
                    <a:close/>
                  </a:path>
                </a:pathLst>
              </a:custGeom>
              <a:solidFill>
                <a:srgbClr val="FDD302"/>
              </a:solidFill>
            </p:spPr>
          </p:sp>
          <p:sp>
            <p:nvSpPr>
              <p:cNvPr name="TextBox 15" id="15"/>
              <p:cNvSpPr txBox="true"/>
              <p:nvPr/>
            </p:nvSpPr>
            <p:spPr>
              <a:xfrm>
                <a:off x="0" y="-38100"/>
                <a:ext cx="4626088" cy="23059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0" y="0"/>
              <a:ext cx="17710005" cy="7986441"/>
              <a:chOff x="0" y="0"/>
              <a:chExt cx="4796533" cy="2163028"/>
            </a:xfrm>
          </p:grpSpPr>
          <p:sp>
            <p:nvSpPr>
              <p:cNvPr name="Freeform 17" id="17"/>
              <p:cNvSpPr/>
              <p:nvPr/>
            </p:nvSpPr>
            <p:spPr>
              <a:xfrm flipH="false" flipV="false" rot="0">
                <a:off x="0" y="0"/>
                <a:ext cx="4796533" cy="2163027"/>
              </a:xfrm>
              <a:custGeom>
                <a:avLst/>
                <a:gdLst/>
                <a:ahLst/>
                <a:cxnLst/>
                <a:rect r="r" b="b" t="t" l="l"/>
                <a:pathLst>
                  <a:path h="2163027" w="4796533">
                    <a:moveTo>
                      <a:pt x="31512" y="0"/>
                    </a:moveTo>
                    <a:lnTo>
                      <a:pt x="4765021" y="0"/>
                    </a:lnTo>
                    <a:cubicBezTo>
                      <a:pt x="4782425" y="0"/>
                      <a:pt x="4796533" y="14109"/>
                      <a:pt x="4796533" y="31512"/>
                    </a:cubicBezTo>
                    <a:lnTo>
                      <a:pt x="4796533" y="2131515"/>
                    </a:lnTo>
                    <a:cubicBezTo>
                      <a:pt x="4796533" y="2148919"/>
                      <a:pt x="4782425" y="2163027"/>
                      <a:pt x="4765021" y="2163027"/>
                    </a:cubicBezTo>
                    <a:lnTo>
                      <a:pt x="31512" y="2163027"/>
                    </a:lnTo>
                    <a:cubicBezTo>
                      <a:pt x="23155" y="2163027"/>
                      <a:pt x="15139" y="2159708"/>
                      <a:pt x="9230" y="2153798"/>
                    </a:cubicBezTo>
                    <a:cubicBezTo>
                      <a:pt x="3320" y="2147888"/>
                      <a:pt x="0" y="2139873"/>
                      <a:pt x="0" y="2131515"/>
                    </a:cubicBezTo>
                    <a:lnTo>
                      <a:pt x="0" y="31512"/>
                    </a:lnTo>
                    <a:cubicBezTo>
                      <a:pt x="0" y="14109"/>
                      <a:pt x="14109" y="0"/>
                      <a:pt x="31512" y="0"/>
                    </a:cubicBezTo>
                    <a:close/>
                  </a:path>
                </a:pathLst>
              </a:custGeom>
              <a:solidFill>
                <a:srgbClr val="6770F3"/>
              </a:solidFill>
            </p:spPr>
          </p:sp>
          <p:sp>
            <p:nvSpPr>
              <p:cNvPr name="TextBox 18" id="18"/>
              <p:cNvSpPr txBox="true"/>
              <p:nvPr/>
            </p:nvSpPr>
            <p:spPr>
              <a:xfrm>
                <a:off x="0" y="-38100"/>
                <a:ext cx="4796533" cy="2201128"/>
              </a:xfrm>
              <a:prstGeom prst="rect">
                <a:avLst/>
              </a:prstGeom>
            </p:spPr>
            <p:txBody>
              <a:bodyPr anchor="ctr" rtlCol="false" tIns="50800" lIns="50800" bIns="50800" rIns="50800"/>
              <a:lstStyle/>
              <a:p>
                <a:pPr algn="ctr">
                  <a:lnSpc>
                    <a:spcPts val="2659"/>
                  </a:lnSpc>
                  <a:spcBef>
                    <a:spcPct val="0"/>
                  </a:spcBef>
                </a:pPr>
              </a:p>
            </p:txBody>
          </p:sp>
        </p:grpSp>
      </p:grpSp>
      <p:sp>
        <p:nvSpPr>
          <p:cNvPr name="Freeform 19" id="19"/>
          <p:cNvSpPr/>
          <p:nvPr/>
        </p:nvSpPr>
        <p:spPr>
          <a:xfrm flipH="false" flipV="false" rot="0">
            <a:off x="-1727855" y="2417357"/>
            <a:ext cx="3882875" cy="4114800"/>
          </a:xfrm>
          <a:custGeom>
            <a:avLst/>
            <a:gdLst/>
            <a:ahLst/>
            <a:cxnLst/>
            <a:rect r="r" b="b" t="t" l="l"/>
            <a:pathLst>
              <a:path h="4114800" w="3882875">
                <a:moveTo>
                  <a:pt x="0" y="0"/>
                </a:moveTo>
                <a:lnTo>
                  <a:pt x="3882875" y="0"/>
                </a:lnTo>
                <a:lnTo>
                  <a:pt x="3882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5869385" y="880582"/>
            <a:ext cx="5798684" cy="1050860"/>
          </a:xfrm>
          <a:prstGeom prst="rect">
            <a:avLst/>
          </a:prstGeom>
        </p:spPr>
        <p:txBody>
          <a:bodyPr anchor="t" rtlCol="false" tIns="0" lIns="0" bIns="0" rIns="0">
            <a:spAutoFit/>
          </a:bodyPr>
          <a:lstStyle/>
          <a:p>
            <a:pPr algn="ctr">
              <a:lnSpc>
                <a:spcPts val="7959"/>
              </a:lnSpc>
            </a:pPr>
            <a:r>
              <a:rPr lang="en-US" sz="7653">
                <a:solidFill>
                  <a:srgbClr val="FFCED9"/>
                </a:solidFill>
                <a:latin typeface="Luducudu"/>
              </a:rPr>
              <a:t>kesimpulan</a:t>
            </a:r>
          </a:p>
        </p:txBody>
      </p:sp>
      <p:sp>
        <p:nvSpPr>
          <p:cNvPr name="Freeform 21" id="21"/>
          <p:cNvSpPr/>
          <p:nvPr/>
        </p:nvSpPr>
        <p:spPr>
          <a:xfrm flipH="false" flipV="false" rot="2395975">
            <a:off x="16783526" y="2417357"/>
            <a:ext cx="3008947" cy="4114800"/>
          </a:xfrm>
          <a:custGeom>
            <a:avLst/>
            <a:gdLst/>
            <a:ahLst/>
            <a:cxnLst/>
            <a:rect r="r" b="b" t="t" l="l"/>
            <a:pathLst>
              <a:path h="4114800" w="3008947">
                <a:moveTo>
                  <a:pt x="0" y="0"/>
                </a:moveTo>
                <a:lnTo>
                  <a:pt x="3008948" y="0"/>
                </a:lnTo>
                <a:lnTo>
                  <a:pt x="300894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2944597" y="3474223"/>
            <a:ext cx="12398806" cy="4304994"/>
          </a:xfrm>
          <a:prstGeom prst="rect">
            <a:avLst/>
          </a:prstGeom>
        </p:spPr>
        <p:txBody>
          <a:bodyPr anchor="t" rtlCol="false" tIns="0" lIns="0" bIns="0" rIns="0">
            <a:spAutoFit/>
          </a:bodyPr>
          <a:lstStyle/>
          <a:p>
            <a:pPr algn="just">
              <a:lnSpc>
                <a:spcPts val="2871"/>
              </a:lnSpc>
              <a:spcBef>
                <a:spcPct val="0"/>
              </a:spcBef>
            </a:pPr>
            <a:r>
              <a:rPr lang="en-US" sz="2051">
                <a:solidFill>
                  <a:srgbClr val="000000"/>
                </a:solidFill>
                <a:latin typeface="Montserrat Bold"/>
              </a:rPr>
              <a:t>Berdasarkan analisis data web scraping dari "Lambe Turah" selama periode 8-13 Juni 2024, dapat disimpulkan bahwa kategori berita yang paling sering dibahas adalah "Hot News" dan "Seleb", menunjukkan fokus pada berita terbaru dan gosip selebriti. Aktivitas posting mencapai puncaknya pada 9 dan 10 Juni, kemudian menurun hingga 13 Juni. Word cloud menunjukkan kata "viral" paling menonjol, mencerminkan fokus pada berita trending. Sebagian besar judul artikel memiliki sentimen netral, menunjukkan pendekatan informatif dan objektif, dengan sangat sedikit artikel yang memiliki sentimen negatif atau positif. Kategori "Hot News" dan "Seleb" didominasi oleh sentimen netral, sementara kategori "Video" dan "Viral" menunjukkan variasi sentimen yang lebih besar. Kategori "Musik" dan "Sosial" memiliki jumlah artikel yang sangat sedikit dan umumnya bersifat netral. Secara keseluruhan, "Lambe Turah" menyajikan berita yang seimbang dan informatif, menarik audiens luas dan menjaga kepercayaan pembaca.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CED9"/>
        </a:solidFill>
      </p:bgPr>
    </p:bg>
    <p:spTree>
      <p:nvGrpSpPr>
        <p:cNvPr id="1" name=""/>
        <p:cNvGrpSpPr/>
        <p:nvPr/>
      </p:nvGrpSpPr>
      <p:grpSpPr>
        <a:xfrm>
          <a:off x="0" y="0"/>
          <a:ext cx="0" cy="0"/>
          <a:chOff x="0" y="0"/>
          <a:chExt cx="0" cy="0"/>
        </a:xfrm>
      </p:grpSpPr>
      <p:grpSp>
        <p:nvGrpSpPr>
          <p:cNvPr name="Group 2" id="2"/>
          <p:cNvGrpSpPr/>
          <p:nvPr/>
        </p:nvGrpSpPr>
        <p:grpSpPr>
          <a:xfrm rot="0">
            <a:off x="0" y="-963826"/>
            <a:ext cx="18288000" cy="12214652"/>
            <a:chOff x="0" y="0"/>
            <a:chExt cx="24384000" cy="16286202"/>
          </a:xfrm>
        </p:grpSpPr>
        <p:sp>
          <p:nvSpPr>
            <p:cNvPr name="Freeform 3" id="3"/>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596701" y="1813988"/>
            <a:ext cx="8850670" cy="2193249"/>
            <a:chOff x="0" y="0"/>
            <a:chExt cx="2917528" cy="722981"/>
          </a:xfrm>
        </p:grpSpPr>
        <p:sp>
          <p:nvSpPr>
            <p:cNvPr name="Freeform 10" id="10"/>
            <p:cNvSpPr/>
            <p:nvPr/>
          </p:nvSpPr>
          <p:spPr>
            <a:xfrm flipH="false" flipV="false" rot="0">
              <a:off x="0" y="0"/>
              <a:ext cx="2917528" cy="722981"/>
            </a:xfrm>
            <a:custGeom>
              <a:avLst/>
              <a:gdLst/>
              <a:ahLst/>
              <a:cxnLst/>
              <a:rect r="r" b="b" t="t" l="l"/>
              <a:pathLst>
                <a:path h="722981" w="2917528">
                  <a:moveTo>
                    <a:pt x="44611" y="0"/>
                  </a:moveTo>
                  <a:lnTo>
                    <a:pt x="2872917" y="0"/>
                  </a:lnTo>
                  <a:cubicBezTo>
                    <a:pt x="2884749" y="0"/>
                    <a:pt x="2896096" y="4700"/>
                    <a:pt x="2904462" y="13066"/>
                  </a:cubicBezTo>
                  <a:cubicBezTo>
                    <a:pt x="2912828" y="21432"/>
                    <a:pt x="2917528" y="32779"/>
                    <a:pt x="2917528" y="44611"/>
                  </a:cubicBezTo>
                  <a:lnTo>
                    <a:pt x="2917528" y="678370"/>
                  </a:lnTo>
                  <a:cubicBezTo>
                    <a:pt x="2917528" y="703008"/>
                    <a:pt x="2897555" y="722981"/>
                    <a:pt x="2872917" y="722981"/>
                  </a:cubicBezTo>
                  <a:lnTo>
                    <a:pt x="44611" y="722981"/>
                  </a:lnTo>
                  <a:cubicBezTo>
                    <a:pt x="19973" y="722981"/>
                    <a:pt x="0" y="703008"/>
                    <a:pt x="0" y="678370"/>
                  </a:cubicBezTo>
                  <a:lnTo>
                    <a:pt x="0" y="44611"/>
                  </a:lnTo>
                  <a:cubicBezTo>
                    <a:pt x="0" y="32779"/>
                    <a:pt x="4700" y="21432"/>
                    <a:pt x="13066" y="13066"/>
                  </a:cubicBezTo>
                  <a:cubicBezTo>
                    <a:pt x="21432" y="4700"/>
                    <a:pt x="32779" y="0"/>
                    <a:pt x="44611" y="0"/>
                  </a:cubicBezTo>
                  <a:close/>
                </a:path>
              </a:pathLst>
            </a:custGeom>
            <a:solidFill>
              <a:srgbClr val="6770F3"/>
            </a:solidFill>
          </p:spPr>
        </p:sp>
        <p:sp>
          <p:nvSpPr>
            <p:cNvPr name="TextBox 11" id="11"/>
            <p:cNvSpPr txBox="true"/>
            <p:nvPr/>
          </p:nvSpPr>
          <p:spPr>
            <a:xfrm>
              <a:off x="0" y="-38100"/>
              <a:ext cx="2917528" cy="76108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65583" y="1282968"/>
            <a:ext cx="8758911" cy="2406119"/>
            <a:chOff x="0" y="0"/>
            <a:chExt cx="2887280" cy="793151"/>
          </a:xfrm>
        </p:grpSpPr>
        <p:sp>
          <p:nvSpPr>
            <p:cNvPr name="Freeform 13" id="13"/>
            <p:cNvSpPr/>
            <p:nvPr/>
          </p:nvSpPr>
          <p:spPr>
            <a:xfrm flipH="false" flipV="false" rot="0">
              <a:off x="0" y="0"/>
              <a:ext cx="2887281" cy="793151"/>
            </a:xfrm>
            <a:custGeom>
              <a:avLst/>
              <a:gdLst/>
              <a:ahLst/>
              <a:cxnLst/>
              <a:rect r="r" b="b" t="t" l="l"/>
              <a:pathLst>
                <a:path h="793151" w="2887281">
                  <a:moveTo>
                    <a:pt x="45078" y="0"/>
                  </a:moveTo>
                  <a:lnTo>
                    <a:pt x="2842202" y="0"/>
                  </a:lnTo>
                  <a:cubicBezTo>
                    <a:pt x="2854158" y="0"/>
                    <a:pt x="2865624" y="4749"/>
                    <a:pt x="2874077" y="13203"/>
                  </a:cubicBezTo>
                  <a:cubicBezTo>
                    <a:pt x="2882531" y="21657"/>
                    <a:pt x="2887281" y="33123"/>
                    <a:pt x="2887281" y="45078"/>
                  </a:cubicBezTo>
                  <a:lnTo>
                    <a:pt x="2887281" y="748073"/>
                  </a:lnTo>
                  <a:cubicBezTo>
                    <a:pt x="2887281" y="772969"/>
                    <a:pt x="2867098" y="793151"/>
                    <a:pt x="2842202" y="793151"/>
                  </a:cubicBezTo>
                  <a:lnTo>
                    <a:pt x="45078" y="793151"/>
                  </a:lnTo>
                  <a:cubicBezTo>
                    <a:pt x="20182" y="793151"/>
                    <a:pt x="0" y="772969"/>
                    <a:pt x="0" y="748073"/>
                  </a:cubicBezTo>
                  <a:lnTo>
                    <a:pt x="0" y="45078"/>
                  </a:lnTo>
                  <a:cubicBezTo>
                    <a:pt x="0" y="20182"/>
                    <a:pt x="20182" y="0"/>
                    <a:pt x="45078" y="0"/>
                  </a:cubicBezTo>
                  <a:close/>
                </a:path>
              </a:pathLst>
            </a:custGeom>
            <a:solidFill>
              <a:srgbClr val="FA5798"/>
            </a:solidFill>
          </p:spPr>
        </p:sp>
        <p:sp>
          <p:nvSpPr>
            <p:cNvPr name="TextBox 14" id="14"/>
            <p:cNvSpPr txBox="true"/>
            <p:nvPr/>
          </p:nvSpPr>
          <p:spPr>
            <a:xfrm>
              <a:off x="0" y="-38100"/>
              <a:ext cx="2887280" cy="83125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140137">
            <a:off x="12124700" y="1384390"/>
            <a:ext cx="5104856" cy="6251656"/>
            <a:chOff x="0" y="0"/>
            <a:chExt cx="6806475" cy="8335542"/>
          </a:xfrm>
        </p:grpSpPr>
        <p:pic>
          <p:nvPicPr>
            <p:cNvPr name="Picture 16" id="16"/>
            <p:cNvPicPr>
              <a:picLocks noChangeAspect="true"/>
            </p:cNvPicPr>
            <p:nvPr/>
          </p:nvPicPr>
          <p:blipFill>
            <a:blip r:embed="rId4"/>
            <a:srcRect l="0" t="0" r="45562" b="0"/>
            <a:stretch>
              <a:fillRect/>
            </a:stretch>
          </p:blipFill>
          <p:spPr>
            <a:xfrm flipH="false" flipV="false">
              <a:off x="0" y="0"/>
              <a:ext cx="6806475" cy="8335542"/>
            </a:xfrm>
            <a:prstGeom prst="rect">
              <a:avLst/>
            </a:prstGeom>
          </p:spPr>
        </p:pic>
      </p:grpSp>
      <p:sp>
        <p:nvSpPr>
          <p:cNvPr name="Freeform 17" id="17"/>
          <p:cNvSpPr/>
          <p:nvPr/>
        </p:nvSpPr>
        <p:spPr>
          <a:xfrm flipH="false" flipV="false" rot="0">
            <a:off x="12553360" y="5680068"/>
            <a:ext cx="4247535" cy="4114800"/>
          </a:xfrm>
          <a:custGeom>
            <a:avLst/>
            <a:gdLst/>
            <a:ahLst/>
            <a:cxnLst/>
            <a:rect r="r" b="b" t="t" l="l"/>
            <a:pathLst>
              <a:path h="4114800" w="4247535">
                <a:moveTo>
                  <a:pt x="0" y="0"/>
                </a:moveTo>
                <a:lnTo>
                  <a:pt x="4247536" y="0"/>
                </a:lnTo>
                <a:lnTo>
                  <a:pt x="424753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842705" y="1492518"/>
            <a:ext cx="9604667" cy="1802344"/>
          </a:xfrm>
          <a:prstGeom prst="rect">
            <a:avLst/>
          </a:prstGeom>
        </p:spPr>
        <p:txBody>
          <a:bodyPr anchor="t" rtlCol="false" tIns="0" lIns="0" bIns="0" rIns="0">
            <a:spAutoFit/>
          </a:bodyPr>
          <a:lstStyle/>
          <a:p>
            <a:pPr algn="ctr">
              <a:lnSpc>
                <a:spcPts val="13775"/>
              </a:lnSpc>
            </a:pPr>
            <a:r>
              <a:rPr lang="en-US" sz="13245">
                <a:solidFill>
                  <a:srgbClr val="FFCED9"/>
                </a:solidFill>
                <a:latin typeface="Luducudu"/>
              </a:rPr>
              <a:t>INSIGHT</a:t>
            </a:r>
          </a:p>
        </p:txBody>
      </p:sp>
      <p:sp>
        <p:nvSpPr>
          <p:cNvPr name="TextBox 19" id="19"/>
          <p:cNvSpPr txBox="true"/>
          <p:nvPr/>
        </p:nvSpPr>
        <p:spPr>
          <a:xfrm rot="0">
            <a:off x="443672" y="4424493"/>
            <a:ext cx="10402732" cy="5307330"/>
          </a:xfrm>
          <a:prstGeom prst="rect">
            <a:avLst/>
          </a:prstGeom>
        </p:spPr>
        <p:txBody>
          <a:bodyPr anchor="t" rtlCol="false" tIns="0" lIns="0" bIns="0" rIns="0">
            <a:spAutoFit/>
          </a:bodyPr>
          <a:lstStyle/>
          <a:p>
            <a:pPr algn="l">
              <a:lnSpc>
                <a:spcPts val="3840"/>
              </a:lnSpc>
            </a:pPr>
            <a:r>
              <a:rPr lang="en-US" sz="2400">
                <a:solidFill>
                  <a:srgbClr val="373737"/>
                </a:solidFill>
                <a:latin typeface="Montserrat Bold"/>
              </a:rPr>
              <a:t>Proyek scraping data di situs "Lambe Turah" memberikan beberapa insight penting. Pertama, kategori berita "Hot News" dan "Seleb" adalah yang paling populer, menunjukkan tren minat audiens. Kedua, mayoritas artikel memiliki sentimen netral, mencerminkan pendekatan informatif dan objektif. Ketiga, analisis kata kunci menunjukkan topik yang sering dibahas, seperti "viral" dan "polisi". Keempat, data interaksi pengguna membantu memahami artikel yang paling menarik bagi pembaca. Terakhir, dengan memahami waktu puncak publikasi, "Lambe Turah" dapat mengoptimalkan jadwal posting untuk meningkatkan engagement dan kepercayaan pembaca.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5798"/>
        </a:solidFill>
      </p:bgPr>
    </p:bg>
    <p:spTree>
      <p:nvGrpSpPr>
        <p:cNvPr id="1" name=""/>
        <p:cNvGrpSpPr/>
        <p:nvPr/>
      </p:nvGrpSpPr>
      <p:grpSpPr>
        <a:xfrm>
          <a:off x="0" y="0"/>
          <a:ext cx="0" cy="0"/>
          <a:chOff x="0" y="0"/>
          <a:chExt cx="0" cy="0"/>
        </a:xfrm>
      </p:grpSpPr>
      <p:sp>
        <p:nvSpPr>
          <p:cNvPr name="Freeform 2" id="2"/>
          <p:cNvSpPr/>
          <p:nvPr/>
        </p:nvSpPr>
        <p:spPr>
          <a:xfrm flipH="false" flipV="false" rot="0">
            <a:off x="1786780" y="0"/>
            <a:ext cx="11252211" cy="11252211"/>
          </a:xfrm>
          <a:custGeom>
            <a:avLst/>
            <a:gdLst/>
            <a:ahLst/>
            <a:cxnLst/>
            <a:rect r="r" b="b" t="t" l="l"/>
            <a:pathLst>
              <a:path h="11252211" w="11252211">
                <a:moveTo>
                  <a:pt x="0" y="0"/>
                </a:moveTo>
                <a:lnTo>
                  <a:pt x="11252211" y="0"/>
                </a:lnTo>
                <a:lnTo>
                  <a:pt x="11252211" y="11252211"/>
                </a:lnTo>
                <a:lnTo>
                  <a:pt x="0" y="11252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1965953" y="8560918"/>
            <a:ext cx="5293347" cy="849782"/>
            <a:chOff x="0" y="0"/>
            <a:chExt cx="1394133" cy="223811"/>
          </a:xfrm>
        </p:grpSpPr>
        <p:sp>
          <p:nvSpPr>
            <p:cNvPr name="Freeform 4" id="4"/>
            <p:cNvSpPr/>
            <p:nvPr/>
          </p:nvSpPr>
          <p:spPr>
            <a:xfrm flipH="false" flipV="false" rot="0">
              <a:off x="0" y="0"/>
              <a:ext cx="1394133" cy="223811"/>
            </a:xfrm>
            <a:custGeom>
              <a:avLst/>
              <a:gdLst/>
              <a:ahLst/>
              <a:cxnLst/>
              <a:rect r="r" b="b" t="t" l="l"/>
              <a:pathLst>
                <a:path h="223811" w="1394133">
                  <a:moveTo>
                    <a:pt x="48265" y="0"/>
                  </a:moveTo>
                  <a:lnTo>
                    <a:pt x="1345868" y="0"/>
                  </a:lnTo>
                  <a:cubicBezTo>
                    <a:pt x="1358668" y="0"/>
                    <a:pt x="1370945" y="5085"/>
                    <a:pt x="1379996" y="14136"/>
                  </a:cubicBezTo>
                  <a:cubicBezTo>
                    <a:pt x="1389048" y="23188"/>
                    <a:pt x="1394133" y="35464"/>
                    <a:pt x="1394133" y="48265"/>
                  </a:cubicBezTo>
                  <a:lnTo>
                    <a:pt x="1394133" y="175546"/>
                  </a:lnTo>
                  <a:cubicBezTo>
                    <a:pt x="1394133" y="202202"/>
                    <a:pt x="1372524" y="223811"/>
                    <a:pt x="1345868" y="223811"/>
                  </a:cubicBezTo>
                  <a:lnTo>
                    <a:pt x="48265" y="223811"/>
                  </a:lnTo>
                  <a:cubicBezTo>
                    <a:pt x="35464" y="223811"/>
                    <a:pt x="23188" y="218726"/>
                    <a:pt x="14136" y="209674"/>
                  </a:cubicBezTo>
                  <a:cubicBezTo>
                    <a:pt x="5085" y="200623"/>
                    <a:pt x="0" y="188346"/>
                    <a:pt x="0" y="175546"/>
                  </a:cubicBezTo>
                  <a:lnTo>
                    <a:pt x="0" y="48265"/>
                  </a:lnTo>
                  <a:cubicBezTo>
                    <a:pt x="0" y="35464"/>
                    <a:pt x="5085" y="23188"/>
                    <a:pt x="14136" y="14136"/>
                  </a:cubicBezTo>
                  <a:cubicBezTo>
                    <a:pt x="23188" y="5085"/>
                    <a:pt x="35464" y="0"/>
                    <a:pt x="48265" y="0"/>
                  </a:cubicBezTo>
                  <a:close/>
                </a:path>
              </a:pathLst>
            </a:custGeom>
            <a:solidFill>
              <a:srgbClr val="222C27"/>
            </a:solidFill>
            <a:ln w="38100" cap="rnd">
              <a:solidFill>
                <a:srgbClr val="222C27"/>
              </a:solidFill>
              <a:prstDash val="solid"/>
              <a:round/>
            </a:ln>
          </p:spPr>
        </p:sp>
        <p:sp>
          <p:nvSpPr>
            <p:cNvPr name="TextBox 5" id="5"/>
            <p:cNvSpPr txBox="true"/>
            <p:nvPr/>
          </p:nvSpPr>
          <p:spPr>
            <a:xfrm>
              <a:off x="0" y="-38100"/>
              <a:ext cx="1394133" cy="2619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197366" y="8560918"/>
            <a:ext cx="5583624" cy="849782"/>
            <a:chOff x="0" y="0"/>
            <a:chExt cx="1470584" cy="223811"/>
          </a:xfrm>
        </p:grpSpPr>
        <p:sp>
          <p:nvSpPr>
            <p:cNvPr name="Freeform 7" id="7"/>
            <p:cNvSpPr/>
            <p:nvPr/>
          </p:nvSpPr>
          <p:spPr>
            <a:xfrm flipH="false" flipV="false" rot="0">
              <a:off x="0" y="0"/>
              <a:ext cx="1470584" cy="223811"/>
            </a:xfrm>
            <a:custGeom>
              <a:avLst/>
              <a:gdLst/>
              <a:ahLst/>
              <a:cxnLst/>
              <a:rect r="r" b="b" t="t" l="l"/>
              <a:pathLst>
                <a:path h="223811" w="1470584">
                  <a:moveTo>
                    <a:pt x="45756" y="0"/>
                  </a:moveTo>
                  <a:lnTo>
                    <a:pt x="1424828" y="0"/>
                  </a:lnTo>
                  <a:cubicBezTo>
                    <a:pt x="1436964" y="0"/>
                    <a:pt x="1448602" y="4821"/>
                    <a:pt x="1457183" y="13402"/>
                  </a:cubicBezTo>
                  <a:cubicBezTo>
                    <a:pt x="1465764" y="21982"/>
                    <a:pt x="1470584" y="33621"/>
                    <a:pt x="1470584" y="45756"/>
                  </a:cubicBezTo>
                  <a:lnTo>
                    <a:pt x="1470584" y="178055"/>
                  </a:lnTo>
                  <a:cubicBezTo>
                    <a:pt x="1470584" y="203325"/>
                    <a:pt x="1450099" y="223811"/>
                    <a:pt x="1424828" y="223811"/>
                  </a:cubicBezTo>
                  <a:lnTo>
                    <a:pt x="45756" y="223811"/>
                  </a:lnTo>
                  <a:cubicBezTo>
                    <a:pt x="33621" y="223811"/>
                    <a:pt x="21982" y="218990"/>
                    <a:pt x="13402" y="210409"/>
                  </a:cubicBezTo>
                  <a:cubicBezTo>
                    <a:pt x="4821" y="201828"/>
                    <a:pt x="0" y="190190"/>
                    <a:pt x="0" y="178055"/>
                  </a:cubicBezTo>
                  <a:lnTo>
                    <a:pt x="0" y="45756"/>
                  </a:lnTo>
                  <a:cubicBezTo>
                    <a:pt x="0" y="20486"/>
                    <a:pt x="20486" y="0"/>
                    <a:pt x="45756" y="0"/>
                  </a:cubicBezTo>
                  <a:close/>
                </a:path>
              </a:pathLst>
            </a:custGeom>
            <a:solidFill>
              <a:srgbClr val="222C27"/>
            </a:solidFill>
            <a:ln w="38100" cap="rnd">
              <a:solidFill>
                <a:srgbClr val="222C27"/>
              </a:solidFill>
              <a:prstDash val="solid"/>
              <a:round/>
            </a:ln>
          </p:spPr>
        </p:sp>
        <p:sp>
          <p:nvSpPr>
            <p:cNvPr name="TextBox 8" id="8"/>
            <p:cNvSpPr txBox="true"/>
            <p:nvPr/>
          </p:nvSpPr>
          <p:spPr>
            <a:xfrm>
              <a:off x="0" y="-38100"/>
              <a:ext cx="1470584" cy="2619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1806055" y="8408518"/>
            <a:ext cx="5293347" cy="849782"/>
            <a:chOff x="0" y="0"/>
            <a:chExt cx="1394133" cy="223811"/>
          </a:xfrm>
        </p:grpSpPr>
        <p:sp>
          <p:nvSpPr>
            <p:cNvPr name="Freeform 10" id="10"/>
            <p:cNvSpPr/>
            <p:nvPr/>
          </p:nvSpPr>
          <p:spPr>
            <a:xfrm flipH="false" flipV="false" rot="0">
              <a:off x="0" y="0"/>
              <a:ext cx="1394133" cy="223811"/>
            </a:xfrm>
            <a:custGeom>
              <a:avLst/>
              <a:gdLst/>
              <a:ahLst/>
              <a:cxnLst/>
              <a:rect r="r" b="b" t="t" l="l"/>
              <a:pathLst>
                <a:path h="223811" w="1394133">
                  <a:moveTo>
                    <a:pt x="35102" y="0"/>
                  </a:moveTo>
                  <a:lnTo>
                    <a:pt x="1359031" y="0"/>
                  </a:lnTo>
                  <a:cubicBezTo>
                    <a:pt x="1368340" y="0"/>
                    <a:pt x="1377269" y="3698"/>
                    <a:pt x="1383852" y="10281"/>
                  </a:cubicBezTo>
                  <a:cubicBezTo>
                    <a:pt x="1390434" y="16864"/>
                    <a:pt x="1394133" y="25792"/>
                    <a:pt x="1394133" y="35102"/>
                  </a:cubicBezTo>
                  <a:lnTo>
                    <a:pt x="1394133" y="188709"/>
                  </a:lnTo>
                  <a:cubicBezTo>
                    <a:pt x="1394133" y="208095"/>
                    <a:pt x="1378417" y="223811"/>
                    <a:pt x="1359031" y="223811"/>
                  </a:cubicBezTo>
                  <a:lnTo>
                    <a:pt x="35102" y="223811"/>
                  </a:lnTo>
                  <a:cubicBezTo>
                    <a:pt x="25792" y="223811"/>
                    <a:pt x="16864" y="220113"/>
                    <a:pt x="10281" y="213530"/>
                  </a:cubicBezTo>
                  <a:cubicBezTo>
                    <a:pt x="3698" y="206947"/>
                    <a:pt x="0" y="198019"/>
                    <a:pt x="0" y="188709"/>
                  </a:cubicBezTo>
                  <a:lnTo>
                    <a:pt x="0" y="35102"/>
                  </a:lnTo>
                  <a:cubicBezTo>
                    <a:pt x="0" y="25792"/>
                    <a:pt x="3698" y="16864"/>
                    <a:pt x="10281" y="10281"/>
                  </a:cubicBezTo>
                  <a:cubicBezTo>
                    <a:pt x="16864" y="3698"/>
                    <a:pt x="25792" y="0"/>
                    <a:pt x="35102" y="0"/>
                  </a:cubicBezTo>
                  <a:close/>
                </a:path>
              </a:pathLst>
            </a:custGeom>
            <a:solidFill>
              <a:srgbClr val="FFCED9"/>
            </a:solidFill>
            <a:ln w="38100" cap="rnd">
              <a:solidFill>
                <a:srgbClr val="222C27"/>
              </a:solidFill>
              <a:prstDash val="solid"/>
              <a:round/>
            </a:ln>
          </p:spPr>
        </p:sp>
        <p:sp>
          <p:nvSpPr>
            <p:cNvPr name="TextBox 11" id="11"/>
            <p:cNvSpPr txBox="true"/>
            <p:nvPr/>
          </p:nvSpPr>
          <p:spPr>
            <a:xfrm>
              <a:off x="0" y="-38100"/>
              <a:ext cx="1394133" cy="26191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28700" y="8408518"/>
            <a:ext cx="5583624" cy="849782"/>
            <a:chOff x="0" y="0"/>
            <a:chExt cx="1470584" cy="223811"/>
          </a:xfrm>
        </p:grpSpPr>
        <p:sp>
          <p:nvSpPr>
            <p:cNvPr name="Freeform 13" id="13"/>
            <p:cNvSpPr/>
            <p:nvPr/>
          </p:nvSpPr>
          <p:spPr>
            <a:xfrm flipH="false" flipV="false" rot="0">
              <a:off x="0" y="0"/>
              <a:ext cx="1470584" cy="223811"/>
            </a:xfrm>
            <a:custGeom>
              <a:avLst/>
              <a:gdLst/>
              <a:ahLst/>
              <a:cxnLst/>
              <a:rect r="r" b="b" t="t" l="l"/>
              <a:pathLst>
                <a:path h="223811" w="1470584">
                  <a:moveTo>
                    <a:pt x="33277" y="0"/>
                  </a:moveTo>
                  <a:lnTo>
                    <a:pt x="1437307" y="0"/>
                  </a:lnTo>
                  <a:cubicBezTo>
                    <a:pt x="1446133" y="0"/>
                    <a:pt x="1454597" y="3506"/>
                    <a:pt x="1460838" y="9747"/>
                  </a:cubicBezTo>
                  <a:cubicBezTo>
                    <a:pt x="1467078" y="15987"/>
                    <a:pt x="1470584" y="24451"/>
                    <a:pt x="1470584" y="33277"/>
                  </a:cubicBezTo>
                  <a:lnTo>
                    <a:pt x="1470584" y="190534"/>
                  </a:lnTo>
                  <a:cubicBezTo>
                    <a:pt x="1470584" y="208912"/>
                    <a:pt x="1455686" y="223811"/>
                    <a:pt x="1437307" y="223811"/>
                  </a:cubicBezTo>
                  <a:lnTo>
                    <a:pt x="33277" y="223811"/>
                  </a:lnTo>
                  <a:cubicBezTo>
                    <a:pt x="24451" y="223811"/>
                    <a:pt x="15987" y="220305"/>
                    <a:pt x="9747" y="214064"/>
                  </a:cubicBezTo>
                  <a:cubicBezTo>
                    <a:pt x="3506" y="207824"/>
                    <a:pt x="0" y="199359"/>
                    <a:pt x="0" y="190534"/>
                  </a:cubicBezTo>
                  <a:lnTo>
                    <a:pt x="0" y="33277"/>
                  </a:lnTo>
                  <a:cubicBezTo>
                    <a:pt x="0" y="14899"/>
                    <a:pt x="14899" y="0"/>
                    <a:pt x="33277" y="0"/>
                  </a:cubicBezTo>
                  <a:close/>
                </a:path>
              </a:pathLst>
            </a:custGeom>
            <a:solidFill>
              <a:srgbClr val="F2EADA"/>
            </a:solidFill>
            <a:ln w="38100" cap="rnd">
              <a:solidFill>
                <a:srgbClr val="222C27"/>
              </a:solidFill>
              <a:prstDash val="solid"/>
              <a:round/>
            </a:ln>
          </p:spPr>
        </p:sp>
        <p:sp>
          <p:nvSpPr>
            <p:cNvPr name="TextBox 14" id="14"/>
            <p:cNvSpPr txBox="true"/>
            <p:nvPr/>
          </p:nvSpPr>
          <p:spPr>
            <a:xfrm>
              <a:off x="0" y="-38100"/>
              <a:ext cx="1470584" cy="261911"/>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12558" y="1409700"/>
            <a:ext cx="11199534" cy="6319335"/>
          </a:xfrm>
          <a:prstGeom prst="rect">
            <a:avLst/>
          </a:prstGeom>
        </p:spPr>
        <p:txBody>
          <a:bodyPr anchor="t" rtlCol="false" tIns="0" lIns="0" bIns="0" rIns="0">
            <a:spAutoFit/>
          </a:bodyPr>
          <a:lstStyle/>
          <a:p>
            <a:pPr algn="ctr" marL="0" indent="0" lvl="1">
              <a:lnSpc>
                <a:spcPts val="16143"/>
              </a:lnSpc>
              <a:spcBef>
                <a:spcPct val="0"/>
              </a:spcBef>
            </a:pPr>
            <a:r>
              <a:rPr lang="en-US" sz="17936" spc="-448">
                <a:solidFill>
                  <a:srgbClr val="FFCED9"/>
                </a:solidFill>
                <a:latin typeface="Gulfs Display"/>
              </a:rPr>
              <a:t>Thank You Very Much!</a:t>
            </a:r>
          </a:p>
        </p:txBody>
      </p:sp>
      <p:sp>
        <p:nvSpPr>
          <p:cNvPr name="Freeform 16" id="16"/>
          <p:cNvSpPr/>
          <p:nvPr/>
        </p:nvSpPr>
        <p:spPr>
          <a:xfrm flipH="false" flipV="false" rot="-9068716">
            <a:off x="10882571" y="5151386"/>
            <a:ext cx="1284704" cy="2417742"/>
          </a:xfrm>
          <a:custGeom>
            <a:avLst/>
            <a:gdLst/>
            <a:ahLst/>
            <a:cxnLst/>
            <a:rect r="r" b="b" t="t" l="l"/>
            <a:pathLst>
              <a:path h="2417742" w="1284704">
                <a:moveTo>
                  <a:pt x="0" y="0"/>
                </a:moveTo>
                <a:lnTo>
                  <a:pt x="1284704" y="0"/>
                </a:lnTo>
                <a:lnTo>
                  <a:pt x="1284704" y="2417741"/>
                </a:lnTo>
                <a:lnTo>
                  <a:pt x="0" y="2417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099028" y="838934"/>
            <a:ext cx="1375503" cy="1785475"/>
          </a:xfrm>
          <a:custGeom>
            <a:avLst/>
            <a:gdLst/>
            <a:ahLst/>
            <a:cxnLst/>
            <a:rect r="r" b="b" t="t" l="l"/>
            <a:pathLst>
              <a:path h="1785475" w="1375503">
                <a:moveTo>
                  <a:pt x="0" y="0"/>
                </a:moveTo>
                <a:lnTo>
                  <a:pt x="1375503" y="0"/>
                </a:lnTo>
                <a:lnTo>
                  <a:pt x="1375503" y="1785475"/>
                </a:lnTo>
                <a:lnTo>
                  <a:pt x="0" y="17854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8" id="18"/>
          <p:cNvSpPr txBox="true"/>
          <p:nvPr/>
        </p:nvSpPr>
        <p:spPr>
          <a:xfrm rot="0">
            <a:off x="11806055" y="8722843"/>
            <a:ext cx="5120857" cy="344808"/>
          </a:xfrm>
          <a:prstGeom prst="rect">
            <a:avLst/>
          </a:prstGeom>
        </p:spPr>
        <p:txBody>
          <a:bodyPr anchor="t" rtlCol="false" tIns="0" lIns="0" bIns="0" rIns="0">
            <a:spAutoFit/>
          </a:bodyPr>
          <a:lstStyle/>
          <a:p>
            <a:pPr algn="ctr" marL="0" indent="0" lvl="1">
              <a:lnSpc>
                <a:spcPts val="2520"/>
              </a:lnSpc>
            </a:pPr>
            <a:r>
              <a:rPr lang="en-US" sz="2800" spc="-70">
                <a:solidFill>
                  <a:srgbClr val="222C27"/>
                </a:solidFill>
                <a:latin typeface="Open Sauce"/>
              </a:rPr>
              <a:t>sitihafsahh12@gmail.com</a:t>
            </a:r>
          </a:p>
        </p:txBody>
      </p:sp>
      <p:sp>
        <p:nvSpPr>
          <p:cNvPr name="TextBox 19" id="19"/>
          <p:cNvSpPr txBox="true"/>
          <p:nvPr/>
        </p:nvSpPr>
        <p:spPr>
          <a:xfrm rot="0">
            <a:off x="1656782" y="8722843"/>
            <a:ext cx="4327461" cy="344808"/>
          </a:xfrm>
          <a:prstGeom prst="rect">
            <a:avLst/>
          </a:prstGeom>
        </p:spPr>
        <p:txBody>
          <a:bodyPr anchor="t" rtlCol="false" tIns="0" lIns="0" bIns="0" rIns="0">
            <a:spAutoFit/>
          </a:bodyPr>
          <a:lstStyle/>
          <a:p>
            <a:pPr algn="ctr" marL="0" indent="0" lvl="1">
              <a:lnSpc>
                <a:spcPts val="2520"/>
              </a:lnSpc>
            </a:pPr>
            <a:r>
              <a:rPr lang="en-US" sz="2800" spc="-70">
                <a:solidFill>
                  <a:srgbClr val="222C27"/>
                </a:solidFill>
                <a:latin typeface="Open Sauce"/>
              </a:rPr>
              <a:t>https://lambeturah.co.id/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CED9"/>
        </a:solidFill>
      </p:bgPr>
    </p:bg>
    <p:spTree>
      <p:nvGrpSpPr>
        <p:cNvPr id="1" name=""/>
        <p:cNvGrpSpPr/>
        <p:nvPr/>
      </p:nvGrpSpPr>
      <p:grpSpPr>
        <a:xfrm>
          <a:off x="0" y="0"/>
          <a:ext cx="0" cy="0"/>
          <a:chOff x="0" y="0"/>
          <a:chExt cx="0" cy="0"/>
        </a:xfrm>
      </p:grpSpPr>
      <p:grpSp>
        <p:nvGrpSpPr>
          <p:cNvPr name="Group 2" id="2"/>
          <p:cNvGrpSpPr/>
          <p:nvPr/>
        </p:nvGrpSpPr>
        <p:grpSpPr>
          <a:xfrm rot="0">
            <a:off x="0" y="-285115"/>
            <a:ext cx="18288000" cy="12214652"/>
            <a:chOff x="0" y="0"/>
            <a:chExt cx="24384000" cy="16286202"/>
          </a:xfrm>
        </p:grpSpPr>
        <p:sp>
          <p:nvSpPr>
            <p:cNvPr name="Freeform 3" id="3"/>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9967959" y="169010"/>
            <a:ext cx="8139946" cy="2233857"/>
            <a:chOff x="0" y="0"/>
            <a:chExt cx="10853262" cy="2978476"/>
          </a:xfrm>
        </p:grpSpPr>
        <p:grpSp>
          <p:nvGrpSpPr>
            <p:cNvPr name="Group 10" id="10"/>
            <p:cNvGrpSpPr/>
            <p:nvPr/>
          </p:nvGrpSpPr>
          <p:grpSpPr>
            <a:xfrm rot="0">
              <a:off x="400910" y="450367"/>
              <a:ext cx="10452352" cy="2528109"/>
              <a:chOff x="0" y="0"/>
              <a:chExt cx="2845705" cy="688290"/>
            </a:xfrm>
          </p:grpSpPr>
          <p:sp>
            <p:nvSpPr>
              <p:cNvPr name="Freeform 11" id="11"/>
              <p:cNvSpPr/>
              <p:nvPr/>
            </p:nvSpPr>
            <p:spPr>
              <a:xfrm flipH="false" flipV="false" rot="0">
                <a:off x="0" y="0"/>
                <a:ext cx="2845705" cy="688290"/>
              </a:xfrm>
              <a:custGeom>
                <a:avLst/>
                <a:gdLst/>
                <a:ahLst/>
                <a:cxnLst/>
                <a:rect r="r" b="b" t="t" l="l"/>
                <a:pathLst>
                  <a:path h="688290" w="2845705">
                    <a:moveTo>
                      <a:pt x="45737" y="0"/>
                    </a:moveTo>
                    <a:lnTo>
                      <a:pt x="2799968" y="0"/>
                    </a:lnTo>
                    <a:cubicBezTo>
                      <a:pt x="2825228" y="0"/>
                      <a:pt x="2845705" y="20477"/>
                      <a:pt x="2845705" y="45737"/>
                    </a:cubicBezTo>
                    <a:lnTo>
                      <a:pt x="2845705" y="642553"/>
                    </a:lnTo>
                    <a:cubicBezTo>
                      <a:pt x="2845705" y="667813"/>
                      <a:pt x="2825228" y="688290"/>
                      <a:pt x="2799968" y="688290"/>
                    </a:cubicBezTo>
                    <a:lnTo>
                      <a:pt x="45737" y="688290"/>
                    </a:lnTo>
                    <a:cubicBezTo>
                      <a:pt x="20477" y="688290"/>
                      <a:pt x="0" y="667813"/>
                      <a:pt x="0" y="642553"/>
                    </a:cubicBezTo>
                    <a:lnTo>
                      <a:pt x="0" y="45737"/>
                    </a:lnTo>
                    <a:cubicBezTo>
                      <a:pt x="0" y="20477"/>
                      <a:pt x="20477" y="0"/>
                      <a:pt x="45737" y="0"/>
                    </a:cubicBezTo>
                    <a:close/>
                  </a:path>
                </a:pathLst>
              </a:custGeom>
              <a:solidFill>
                <a:srgbClr val="FDD302"/>
              </a:solidFill>
            </p:spPr>
          </p:sp>
          <p:sp>
            <p:nvSpPr>
              <p:cNvPr name="TextBox 12" id="12"/>
              <p:cNvSpPr txBox="true"/>
              <p:nvPr/>
            </p:nvSpPr>
            <p:spPr>
              <a:xfrm>
                <a:off x="0" y="-38100"/>
                <a:ext cx="2845705" cy="72639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0" y="0"/>
              <a:ext cx="10605060" cy="2528109"/>
              <a:chOff x="0" y="0"/>
              <a:chExt cx="2887280" cy="688290"/>
            </a:xfrm>
          </p:grpSpPr>
          <p:sp>
            <p:nvSpPr>
              <p:cNvPr name="Freeform 14" id="14"/>
              <p:cNvSpPr/>
              <p:nvPr/>
            </p:nvSpPr>
            <p:spPr>
              <a:xfrm flipH="false" flipV="false" rot="0">
                <a:off x="0" y="0"/>
                <a:ext cx="2887281" cy="688290"/>
              </a:xfrm>
              <a:custGeom>
                <a:avLst/>
                <a:gdLst/>
                <a:ahLst/>
                <a:cxnLst/>
                <a:rect r="r" b="b" t="t" l="l"/>
                <a:pathLst>
                  <a:path h="688290" w="2887281">
                    <a:moveTo>
                      <a:pt x="45078" y="0"/>
                    </a:moveTo>
                    <a:lnTo>
                      <a:pt x="2842202" y="0"/>
                    </a:lnTo>
                    <a:cubicBezTo>
                      <a:pt x="2854158" y="0"/>
                      <a:pt x="2865624" y="4749"/>
                      <a:pt x="2874077" y="13203"/>
                    </a:cubicBezTo>
                    <a:cubicBezTo>
                      <a:pt x="2882531" y="21657"/>
                      <a:pt x="2887281" y="33123"/>
                      <a:pt x="2887281" y="45078"/>
                    </a:cubicBezTo>
                    <a:lnTo>
                      <a:pt x="2887281" y="643212"/>
                    </a:lnTo>
                    <a:cubicBezTo>
                      <a:pt x="2887281" y="668108"/>
                      <a:pt x="2867098" y="688290"/>
                      <a:pt x="2842202" y="688290"/>
                    </a:cubicBezTo>
                    <a:lnTo>
                      <a:pt x="45078" y="688290"/>
                    </a:lnTo>
                    <a:cubicBezTo>
                      <a:pt x="20182" y="688290"/>
                      <a:pt x="0" y="668108"/>
                      <a:pt x="0" y="643212"/>
                    </a:cubicBezTo>
                    <a:lnTo>
                      <a:pt x="0" y="45078"/>
                    </a:lnTo>
                    <a:cubicBezTo>
                      <a:pt x="0" y="20182"/>
                      <a:pt x="20182" y="0"/>
                      <a:pt x="45078" y="0"/>
                    </a:cubicBezTo>
                    <a:close/>
                  </a:path>
                </a:pathLst>
              </a:custGeom>
              <a:solidFill>
                <a:srgbClr val="FA5798"/>
              </a:solidFill>
            </p:spPr>
          </p:sp>
          <p:sp>
            <p:nvSpPr>
              <p:cNvPr name="TextBox 15" id="15"/>
              <p:cNvSpPr txBox="true"/>
              <p:nvPr/>
            </p:nvSpPr>
            <p:spPr>
              <a:xfrm>
                <a:off x="0" y="-38100"/>
                <a:ext cx="2887280" cy="72639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6" id="16"/>
          <p:cNvGrpSpPr/>
          <p:nvPr/>
        </p:nvGrpSpPr>
        <p:grpSpPr>
          <a:xfrm rot="0">
            <a:off x="503335" y="3667793"/>
            <a:ext cx="5303470" cy="2388169"/>
            <a:chOff x="0" y="0"/>
            <a:chExt cx="7071294" cy="3184225"/>
          </a:xfrm>
        </p:grpSpPr>
        <p:grpSp>
          <p:nvGrpSpPr>
            <p:cNvPr name="Group 17" id="17"/>
            <p:cNvGrpSpPr/>
            <p:nvPr/>
          </p:nvGrpSpPr>
          <p:grpSpPr>
            <a:xfrm rot="0">
              <a:off x="124156" y="108377"/>
              <a:ext cx="6947138" cy="3075848"/>
              <a:chOff x="0" y="0"/>
              <a:chExt cx="3220281" cy="1425781"/>
            </a:xfrm>
          </p:grpSpPr>
          <p:sp>
            <p:nvSpPr>
              <p:cNvPr name="Freeform 18" id="18"/>
              <p:cNvSpPr/>
              <p:nvPr/>
            </p:nvSpPr>
            <p:spPr>
              <a:xfrm flipH="false" flipV="false" rot="0">
                <a:off x="0" y="0"/>
                <a:ext cx="3220281" cy="1425781"/>
              </a:xfrm>
              <a:custGeom>
                <a:avLst/>
                <a:gdLst/>
                <a:ahLst/>
                <a:cxnLst/>
                <a:rect r="r" b="b" t="t" l="l"/>
                <a:pathLst>
                  <a:path h="1425781" w="3220281">
                    <a:moveTo>
                      <a:pt x="40417" y="0"/>
                    </a:moveTo>
                    <a:lnTo>
                      <a:pt x="3179864" y="0"/>
                    </a:lnTo>
                    <a:cubicBezTo>
                      <a:pt x="3202186" y="0"/>
                      <a:pt x="3220281" y="18095"/>
                      <a:pt x="3220281" y="40417"/>
                    </a:cubicBezTo>
                    <a:lnTo>
                      <a:pt x="3220281" y="1385364"/>
                    </a:lnTo>
                    <a:cubicBezTo>
                      <a:pt x="3220281" y="1396083"/>
                      <a:pt x="3216022" y="1406363"/>
                      <a:pt x="3208443" y="1413943"/>
                    </a:cubicBezTo>
                    <a:cubicBezTo>
                      <a:pt x="3200863" y="1421522"/>
                      <a:pt x="3190583" y="1425781"/>
                      <a:pt x="3179864" y="1425781"/>
                    </a:cubicBezTo>
                    <a:lnTo>
                      <a:pt x="40417" y="1425781"/>
                    </a:lnTo>
                    <a:cubicBezTo>
                      <a:pt x="18095" y="1425781"/>
                      <a:pt x="0" y="1407685"/>
                      <a:pt x="0" y="1385364"/>
                    </a:cubicBezTo>
                    <a:lnTo>
                      <a:pt x="0" y="40417"/>
                    </a:lnTo>
                    <a:cubicBezTo>
                      <a:pt x="0" y="18095"/>
                      <a:pt x="18095" y="0"/>
                      <a:pt x="40417" y="0"/>
                    </a:cubicBezTo>
                    <a:close/>
                  </a:path>
                </a:pathLst>
              </a:custGeom>
              <a:solidFill>
                <a:srgbClr val="FDD302"/>
              </a:solidFill>
            </p:spPr>
          </p:sp>
          <p:sp>
            <p:nvSpPr>
              <p:cNvPr name="TextBox 19" id="19"/>
              <p:cNvSpPr txBox="true"/>
              <p:nvPr/>
            </p:nvSpPr>
            <p:spPr>
              <a:xfrm>
                <a:off x="0" y="-38100"/>
                <a:ext cx="3220281" cy="1463881"/>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0" y="0"/>
              <a:ext cx="6818536" cy="2926171"/>
              <a:chOff x="0" y="0"/>
              <a:chExt cx="3160669" cy="1356399"/>
            </a:xfrm>
          </p:grpSpPr>
          <p:sp>
            <p:nvSpPr>
              <p:cNvPr name="Freeform 21" id="21"/>
              <p:cNvSpPr/>
              <p:nvPr/>
            </p:nvSpPr>
            <p:spPr>
              <a:xfrm flipH="false" flipV="false" rot="0">
                <a:off x="0" y="0"/>
                <a:ext cx="3160669" cy="1356399"/>
              </a:xfrm>
              <a:custGeom>
                <a:avLst/>
                <a:gdLst/>
                <a:ahLst/>
                <a:cxnLst/>
                <a:rect r="r" b="b" t="t" l="l"/>
                <a:pathLst>
                  <a:path h="1356399" w="3160669">
                    <a:moveTo>
                      <a:pt x="41179" y="0"/>
                    </a:moveTo>
                    <a:lnTo>
                      <a:pt x="3119489" y="0"/>
                    </a:lnTo>
                    <a:cubicBezTo>
                      <a:pt x="3142232" y="0"/>
                      <a:pt x="3160669" y="18437"/>
                      <a:pt x="3160669" y="41179"/>
                    </a:cubicBezTo>
                    <a:lnTo>
                      <a:pt x="3160669" y="1315220"/>
                    </a:lnTo>
                    <a:cubicBezTo>
                      <a:pt x="3160669" y="1326142"/>
                      <a:pt x="3156330" y="1336616"/>
                      <a:pt x="3148608" y="1344338"/>
                    </a:cubicBezTo>
                    <a:cubicBezTo>
                      <a:pt x="3140885" y="1352061"/>
                      <a:pt x="3130411" y="1356399"/>
                      <a:pt x="3119489" y="1356399"/>
                    </a:cubicBezTo>
                    <a:lnTo>
                      <a:pt x="41179" y="1356399"/>
                    </a:lnTo>
                    <a:cubicBezTo>
                      <a:pt x="18437" y="1356399"/>
                      <a:pt x="0" y="1337963"/>
                      <a:pt x="0" y="1315220"/>
                    </a:cubicBezTo>
                    <a:lnTo>
                      <a:pt x="0" y="41179"/>
                    </a:lnTo>
                    <a:cubicBezTo>
                      <a:pt x="0" y="18437"/>
                      <a:pt x="18437" y="0"/>
                      <a:pt x="41179" y="0"/>
                    </a:cubicBezTo>
                    <a:close/>
                  </a:path>
                </a:pathLst>
              </a:custGeom>
              <a:solidFill>
                <a:srgbClr val="F4F4F4"/>
              </a:solidFill>
            </p:spPr>
          </p:sp>
          <p:sp>
            <p:nvSpPr>
              <p:cNvPr name="TextBox 22" id="22"/>
              <p:cNvSpPr txBox="true"/>
              <p:nvPr/>
            </p:nvSpPr>
            <p:spPr>
              <a:xfrm>
                <a:off x="0" y="-38100"/>
                <a:ext cx="3160669" cy="1394499"/>
              </a:xfrm>
              <a:prstGeom prst="rect">
                <a:avLst/>
              </a:prstGeom>
            </p:spPr>
            <p:txBody>
              <a:bodyPr anchor="ctr" rtlCol="false" tIns="50800" lIns="50800" bIns="50800" rIns="50800"/>
              <a:lstStyle/>
              <a:p>
                <a:pPr algn="ctr">
                  <a:lnSpc>
                    <a:spcPts val="2659"/>
                  </a:lnSpc>
                  <a:spcBef>
                    <a:spcPct val="0"/>
                  </a:spcBef>
                </a:pPr>
              </a:p>
            </p:txBody>
          </p:sp>
        </p:grpSp>
      </p:grpSp>
      <p:sp>
        <p:nvSpPr>
          <p:cNvPr name="Freeform 23" id="23"/>
          <p:cNvSpPr/>
          <p:nvPr/>
        </p:nvSpPr>
        <p:spPr>
          <a:xfrm flipH="false" flipV="false" rot="7514922">
            <a:off x="629234" y="-65329"/>
            <a:ext cx="3316208" cy="3258175"/>
          </a:xfrm>
          <a:custGeom>
            <a:avLst/>
            <a:gdLst/>
            <a:ahLst/>
            <a:cxnLst/>
            <a:rect r="r" b="b" t="t" l="l"/>
            <a:pathLst>
              <a:path h="3258175" w="3316208">
                <a:moveTo>
                  <a:pt x="0" y="0"/>
                </a:moveTo>
                <a:lnTo>
                  <a:pt x="3316208" y="0"/>
                </a:lnTo>
                <a:lnTo>
                  <a:pt x="3316208" y="3258175"/>
                </a:lnTo>
                <a:lnTo>
                  <a:pt x="0" y="3258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9653890" y="314717"/>
            <a:ext cx="8454015" cy="1599416"/>
          </a:xfrm>
          <a:prstGeom prst="rect">
            <a:avLst/>
          </a:prstGeom>
        </p:spPr>
        <p:txBody>
          <a:bodyPr anchor="t" rtlCol="false" tIns="0" lIns="0" bIns="0" rIns="0">
            <a:spAutoFit/>
          </a:bodyPr>
          <a:lstStyle/>
          <a:p>
            <a:pPr algn="ctr">
              <a:lnSpc>
                <a:spcPts val="12124"/>
              </a:lnSpc>
            </a:pPr>
            <a:r>
              <a:rPr lang="en-US" sz="11658">
                <a:solidFill>
                  <a:srgbClr val="FFCED9"/>
                </a:solidFill>
                <a:latin typeface="Luducudu"/>
              </a:rPr>
              <a:t>outline</a:t>
            </a:r>
          </a:p>
        </p:txBody>
      </p:sp>
      <p:sp>
        <p:nvSpPr>
          <p:cNvPr name="TextBox 25" id="25"/>
          <p:cNvSpPr txBox="true"/>
          <p:nvPr/>
        </p:nvSpPr>
        <p:spPr>
          <a:xfrm rot="0">
            <a:off x="767045" y="4084954"/>
            <a:ext cx="4776049" cy="1058546"/>
          </a:xfrm>
          <a:prstGeom prst="rect">
            <a:avLst/>
          </a:prstGeom>
        </p:spPr>
        <p:txBody>
          <a:bodyPr anchor="t" rtlCol="false" tIns="0" lIns="0" bIns="0" rIns="0">
            <a:spAutoFit/>
          </a:bodyPr>
          <a:lstStyle/>
          <a:p>
            <a:pPr algn="ctr">
              <a:lnSpc>
                <a:spcPts val="5179"/>
              </a:lnSpc>
            </a:pPr>
            <a:r>
              <a:rPr lang="en-US" sz="3699" spc="395">
                <a:solidFill>
                  <a:srgbClr val="D45C5C"/>
                </a:solidFill>
                <a:latin typeface="Foda Display"/>
              </a:rPr>
              <a:t>INTRODUCTION</a:t>
            </a:r>
          </a:p>
        </p:txBody>
      </p:sp>
      <p:grpSp>
        <p:nvGrpSpPr>
          <p:cNvPr name="Group 26" id="26"/>
          <p:cNvGrpSpPr/>
          <p:nvPr/>
        </p:nvGrpSpPr>
        <p:grpSpPr>
          <a:xfrm rot="0">
            <a:off x="6755976" y="4861877"/>
            <a:ext cx="5303470" cy="2388169"/>
            <a:chOff x="0" y="0"/>
            <a:chExt cx="7071294" cy="3184225"/>
          </a:xfrm>
        </p:grpSpPr>
        <p:grpSp>
          <p:nvGrpSpPr>
            <p:cNvPr name="Group 27" id="27"/>
            <p:cNvGrpSpPr/>
            <p:nvPr/>
          </p:nvGrpSpPr>
          <p:grpSpPr>
            <a:xfrm rot="0">
              <a:off x="124156" y="108377"/>
              <a:ext cx="6947138" cy="3075848"/>
              <a:chOff x="0" y="0"/>
              <a:chExt cx="3220281" cy="1425781"/>
            </a:xfrm>
          </p:grpSpPr>
          <p:sp>
            <p:nvSpPr>
              <p:cNvPr name="Freeform 28" id="28"/>
              <p:cNvSpPr/>
              <p:nvPr/>
            </p:nvSpPr>
            <p:spPr>
              <a:xfrm flipH="false" flipV="false" rot="0">
                <a:off x="0" y="0"/>
                <a:ext cx="3220281" cy="1425781"/>
              </a:xfrm>
              <a:custGeom>
                <a:avLst/>
                <a:gdLst/>
                <a:ahLst/>
                <a:cxnLst/>
                <a:rect r="r" b="b" t="t" l="l"/>
                <a:pathLst>
                  <a:path h="1425781" w="3220281">
                    <a:moveTo>
                      <a:pt x="40417" y="0"/>
                    </a:moveTo>
                    <a:lnTo>
                      <a:pt x="3179864" y="0"/>
                    </a:lnTo>
                    <a:cubicBezTo>
                      <a:pt x="3202186" y="0"/>
                      <a:pt x="3220281" y="18095"/>
                      <a:pt x="3220281" y="40417"/>
                    </a:cubicBezTo>
                    <a:lnTo>
                      <a:pt x="3220281" y="1385364"/>
                    </a:lnTo>
                    <a:cubicBezTo>
                      <a:pt x="3220281" y="1396083"/>
                      <a:pt x="3216022" y="1406363"/>
                      <a:pt x="3208443" y="1413943"/>
                    </a:cubicBezTo>
                    <a:cubicBezTo>
                      <a:pt x="3200863" y="1421522"/>
                      <a:pt x="3190583" y="1425781"/>
                      <a:pt x="3179864" y="1425781"/>
                    </a:cubicBezTo>
                    <a:lnTo>
                      <a:pt x="40417" y="1425781"/>
                    </a:lnTo>
                    <a:cubicBezTo>
                      <a:pt x="18095" y="1425781"/>
                      <a:pt x="0" y="1407685"/>
                      <a:pt x="0" y="1385364"/>
                    </a:cubicBezTo>
                    <a:lnTo>
                      <a:pt x="0" y="40417"/>
                    </a:lnTo>
                    <a:cubicBezTo>
                      <a:pt x="0" y="18095"/>
                      <a:pt x="18095" y="0"/>
                      <a:pt x="40417" y="0"/>
                    </a:cubicBezTo>
                    <a:close/>
                  </a:path>
                </a:pathLst>
              </a:custGeom>
              <a:solidFill>
                <a:srgbClr val="FDD302"/>
              </a:solidFill>
            </p:spPr>
          </p:sp>
          <p:sp>
            <p:nvSpPr>
              <p:cNvPr name="TextBox 29" id="29"/>
              <p:cNvSpPr txBox="true"/>
              <p:nvPr/>
            </p:nvSpPr>
            <p:spPr>
              <a:xfrm>
                <a:off x="0" y="-38100"/>
                <a:ext cx="3220281" cy="1463881"/>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0" y="0"/>
              <a:ext cx="6818536" cy="2926171"/>
              <a:chOff x="0" y="0"/>
              <a:chExt cx="3160669" cy="1356399"/>
            </a:xfrm>
          </p:grpSpPr>
          <p:sp>
            <p:nvSpPr>
              <p:cNvPr name="Freeform 31" id="31"/>
              <p:cNvSpPr/>
              <p:nvPr/>
            </p:nvSpPr>
            <p:spPr>
              <a:xfrm flipH="false" flipV="false" rot="0">
                <a:off x="0" y="0"/>
                <a:ext cx="3160669" cy="1356399"/>
              </a:xfrm>
              <a:custGeom>
                <a:avLst/>
                <a:gdLst/>
                <a:ahLst/>
                <a:cxnLst/>
                <a:rect r="r" b="b" t="t" l="l"/>
                <a:pathLst>
                  <a:path h="1356399" w="3160669">
                    <a:moveTo>
                      <a:pt x="41179" y="0"/>
                    </a:moveTo>
                    <a:lnTo>
                      <a:pt x="3119489" y="0"/>
                    </a:lnTo>
                    <a:cubicBezTo>
                      <a:pt x="3142232" y="0"/>
                      <a:pt x="3160669" y="18437"/>
                      <a:pt x="3160669" y="41179"/>
                    </a:cubicBezTo>
                    <a:lnTo>
                      <a:pt x="3160669" y="1315220"/>
                    </a:lnTo>
                    <a:cubicBezTo>
                      <a:pt x="3160669" y="1326142"/>
                      <a:pt x="3156330" y="1336616"/>
                      <a:pt x="3148608" y="1344338"/>
                    </a:cubicBezTo>
                    <a:cubicBezTo>
                      <a:pt x="3140885" y="1352061"/>
                      <a:pt x="3130411" y="1356399"/>
                      <a:pt x="3119489" y="1356399"/>
                    </a:cubicBezTo>
                    <a:lnTo>
                      <a:pt x="41179" y="1356399"/>
                    </a:lnTo>
                    <a:cubicBezTo>
                      <a:pt x="18437" y="1356399"/>
                      <a:pt x="0" y="1337963"/>
                      <a:pt x="0" y="1315220"/>
                    </a:cubicBezTo>
                    <a:lnTo>
                      <a:pt x="0" y="41179"/>
                    </a:lnTo>
                    <a:cubicBezTo>
                      <a:pt x="0" y="18437"/>
                      <a:pt x="18437" y="0"/>
                      <a:pt x="41179" y="0"/>
                    </a:cubicBezTo>
                    <a:close/>
                  </a:path>
                </a:pathLst>
              </a:custGeom>
              <a:solidFill>
                <a:srgbClr val="F4F4F4"/>
              </a:solidFill>
            </p:spPr>
          </p:sp>
          <p:sp>
            <p:nvSpPr>
              <p:cNvPr name="TextBox 32" id="32"/>
              <p:cNvSpPr txBox="true"/>
              <p:nvPr/>
            </p:nvSpPr>
            <p:spPr>
              <a:xfrm>
                <a:off x="0" y="-38100"/>
                <a:ext cx="3160669" cy="1394499"/>
              </a:xfrm>
              <a:prstGeom prst="rect">
                <a:avLst/>
              </a:prstGeom>
            </p:spPr>
            <p:txBody>
              <a:bodyPr anchor="ctr" rtlCol="false" tIns="50800" lIns="50800" bIns="50800" rIns="50800"/>
              <a:lstStyle/>
              <a:p>
                <a:pPr algn="ctr">
                  <a:lnSpc>
                    <a:spcPts val="2659"/>
                  </a:lnSpc>
                  <a:spcBef>
                    <a:spcPct val="0"/>
                  </a:spcBef>
                </a:pPr>
              </a:p>
            </p:txBody>
          </p:sp>
        </p:grpSp>
      </p:grpSp>
      <p:sp>
        <p:nvSpPr>
          <p:cNvPr name="TextBox 33" id="33"/>
          <p:cNvSpPr txBox="true"/>
          <p:nvPr/>
        </p:nvSpPr>
        <p:spPr>
          <a:xfrm rot="0">
            <a:off x="6917596" y="5279038"/>
            <a:ext cx="4776049" cy="1058546"/>
          </a:xfrm>
          <a:prstGeom prst="rect">
            <a:avLst/>
          </a:prstGeom>
        </p:spPr>
        <p:txBody>
          <a:bodyPr anchor="t" rtlCol="false" tIns="0" lIns="0" bIns="0" rIns="0">
            <a:spAutoFit/>
          </a:bodyPr>
          <a:lstStyle/>
          <a:p>
            <a:pPr algn="ctr">
              <a:lnSpc>
                <a:spcPts val="5179"/>
              </a:lnSpc>
            </a:pPr>
            <a:r>
              <a:rPr lang="en-US" sz="3699" spc="395">
                <a:solidFill>
                  <a:srgbClr val="D45C5C"/>
                </a:solidFill>
                <a:latin typeface="Foda Display"/>
              </a:rPr>
              <a:t>COLLECT DATA</a:t>
            </a:r>
          </a:p>
        </p:txBody>
      </p:sp>
      <p:grpSp>
        <p:nvGrpSpPr>
          <p:cNvPr name="Group 34" id="34"/>
          <p:cNvGrpSpPr/>
          <p:nvPr/>
        </p:nvGrpSpPr>
        <p:grpSpPr>
          <a:xfrm rot="0">
            <a:off x="12804435" y="3667793"/>
            <a:ext cx="5303470" cy="2388169"/>
            <a:chOff x="0" y="0"/>
            <a:chExt cx="7071294" cy="3184225"/>
          </a:xfrm>
        </p:grpSpPr>
        <p:grpSp>
          <p:nvGrpSpPr>
            <p:cNvPr name="Group 35" id="35"/>
            <p:cNvGrpSpPr/>
            <p:nvPr/>
          </p:nvGrpSpPr>
          <p:grpSpPr>
            <a:xfrm rot="0">
              <a:off x="124156" y="108377"/>
              <a:ext cx="6947138" cy="3075848"/>
              <a:chOff x="0" y="0"/>
              <a:chExt cx="3220281" cy="1425781"/>
            </a:xfrm>
          </p:grpSpPr>
          <p:sp>
            <p:nvSpPr>
              <p:cNvPr name="Freeform 36" id="36"/>
              <p:cNvSpPr/>
              <p:nvPr/>
            </p:nvSpPr>
            <p:spPr>
              <a:xfrm flipH="false" flipV="false" rot="0">
                <a:off x="0" y="0"/>
                <a:ext cx="3220281" cy="1425781"/>
              </a:xfrm>
              <a:custGeom>
                <a:avLst/>
                <a:gdLst/>
                <a:ahLst/>
                <a:cxnLst/>
                <a:rect r="r" b="b" t="t" l="l"/>
                <a:pathLst>
                  <a:path h="1425781" w="3220281">
                    <a:moveTo>
                      <a:pt x="40417" y="0"/>
                    </a:moveTo>
                    <a:lnTo>
                      <a:pt x="3179864" y="0"/>
                    </a:lnTo>
                    <a:cubicBezTo>
                      <a:pt x="3202186" y="0"/>
                      <a:pt x="3220281" y="18095"/>
                      <a:pt x="3220281" y="40417"/>
                    </a:cubicBezTo>
                    <a:lnTo>
                      <a:pt x="3220281" y="1385364"/>
                    </a:lnTo>
                    <a:cubicBezTo>
                      <a:pt x="3220281" y="1396083"/>
                      <a:pt x="3216022" y="1406363"/>
                      <a:pt x="3208443" y="1413943"/>
                    </a:cubicBezTo>
                    <a:cubicBezTo>
                      <a:pt x="3200863" y="1421522"/>
                      <a:pt x="3190583" y="1425781"/>
                      <a:pt x="3179864" y="1425781"/>
                    </a:cubicBezTo>
                    <a:lnTo>
                      <a:pt x="40417" y="1425781"/>
                    </a:lnTo>
                    <a:cubicBezTo>
                      <a:pt x="18095" y="1425781"/>
                      <a:pt x="0" y="1407685"/>
                      <a:pt x="0" y="1385364"/>
                    </a:cubicBezTo>
                    <a:lnTo>
                      <a:pt x="0" y="40417"/>
                    </a:lnTo>
                    <a:cubicBezTo>
                      <a:pt x="0" y="18095"/>
                      <a:pt x="18095" y="0"/>
                      <a:pt x="40417" y="0"/>
                    </a:cubicBezTo>
                    <a:close/>
                  </a:path>
                </a:pathLst>
              </a:custGeom>
              <a:solidFill>
                <a:srgbClr val="FDD302"/>
              </a:solidFill>
            </p:spPr>
          </p:sp>
          <p:sp>
            <p:nvSpPr>
              <p:cNvPr name="TextBox 37" id="37"/>
              <p:cNvSpPr txBox="true"/>
              <p:nvPr/>
            </p:nvSpPr>
            <p:spPr>
              <a:xfrm>
                <a:off x="0" y="-38100"/>
                <a:ext cx="3220281" cy="1463881"/>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0" y="0"/>
              <a:ext cx="6818536" cy="2926171"/>
              <a:chOff x="0" y="0"/>
              <a:chExt cx="3160669" cy="1356399"/>
            </a:xfrm>
          </p:grpSpPr>
          <p:sp>
            <p:nvSpPr>
              <p:cNvPr name="Freeform 39" id="39"/>
              <p:cNvSpPr/>
              <p:nvPr/>
            </p:nvSpPr>
            <p:spPr>
              <a:xfrm flipH="false" flipV="false" rot="0">
                <a:off x="0" y="0"/>
                <a:ext cx="3160669" cy="1356399"/>
              </a:xfrm>
              <a:custGeom>
                <a:avLst/>
                <a:gdLst/>
                <a:ahLst/>
                <a:cxnLst/>
                <a:rect r="r" b="b" t="t" l="l"/>
                <a:pathLst>
                  <a:path h="1356399" w="3160669">
                    <a:moveTo>
                      <a:pt x="41179" y="0"/>
                    </a:moveTo>
                    <a:lnTo>
                      <a:pt x="3119489" y="0"/>
                    </a:lnTo>
                    <a:cubicBezTo>
                      <a:pt x="3142232" y="0"/>
                      <a:pt x="3160669" y="18437"/>
                      <a:pt x="3160669" y="41179"/>
                    </a:cubicBezTo>
                    <a:lnTo>
                      <a:pt x="3160669" y="1315220"/>
                    </a:lnTo>
                    <a:cubicBezTo>
                      <a:pt x="3160669" y="1326142"/>
                      <a:pt x="3156330" y="1336616"/>
                      <a:pt x="3148608" y="1344338"/>
                    </a:cubicBezTo>
                    <a:cubicBezTo>
                      <a:pt x="3140885" y="1352061"/>
                      <a:pt x="3130411" y="1356399"/>
                      <a:pt x="3119489" y="1356399"/>
                    </a:cubicBezTo>
                    <a:lnTo>
                      <a:pt x="41179" y="1356399"/>
                    </a:lnTo>
                    <a:cubicBezTo>
                      <a:pt x="18437" y="1356399"/>
                      <a:pt x="0" y="1337963"/>
                      <a:pt x="0" y="1315220"/>
                    </a:cubicBezTo>
                    <a:lnTo>
                      <a:pt x="0" y="41179"/>
                    </a:lnTo>
                    <a:cubicBezTo>
                      <a:pt x="0" y="18437"/>
                      <a:pt x="18437" y="0"/>
                      <a:pt x="41179" y="0"/>
                    </a:cubicBezTo>
                    <a:close/>
                  </a:path>
                </a:pathLst>
              </a:custGeom>
              <a:solidFill>
                <a:srgbClr val="F4F4F4"/>
              </a:solidFill>
            </p:spPr>
          </p:sp>
          <p:sp>
            <p:nvSpPr>
              <p:cNvPr name="TextBox 40" id="40"/>
              <p:cNvSpPr txBox="true"/>
              <p:nvPr/>
            </p:nvSpPr>
            <p:spPr>
              <a:xfrm>
                <a:off x="0" y="-38100"/>
                <a:ext cx="3160669" cy="1394499"/>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41" id="41"/>
          <p:cNvGrpSpPr/>
          <p:nvPr/>
        </p:nvGrpSpPr>
        <p:grpSpPr>
          <a:xfrm rot="0">
            <a:off x="12745246" y="6883162"/>
            <a:ext cx="5303470" cy="2388169"/>
            <a:chOff x="0" y="0"/>
            <a:chExt cx="7071294" cy="3184225"/>
          </a:xfrm>
        </p:grpSpPr>
        <p:grpSp>
          <p:nvGrpSpPr>
            <p:cNvPr name="Group 42" id="42"/>
            <p:cNvGrpSpPr/>
            <p:nvPr/>
          </p:nvGrpSpPr>
          <p:grpSpPr>
            <a:xfrm rot="0">
              <a:off x="124156" y="108377"/>
              <a:ext cx="6947138" cy="3075848"/>
              <a:chOff x="0" y="0"/>
              <a:chExt cx="3220281" cy="1425781"/>
            </a:xfrm>
          </p:grpSpPr>
          <p:sp>
            <p:nvSpPr>
              <p:cNvPr name="Freeform 43" id="43"/>
              <p:cNvSpPr/>
              <p:nvPr/>
            </p:nvSpPr>
            <p:spPr>
              <a:xfrm flipH="false" flipV="false" rot="0">
                <a:off x="0" y="0"/>
                <a:ext cx="3220281" cy="1425781"/>
              </a:xfrm>
              <a:custGeom>
                <a:avLst/>
                <a:gdLst/>
                <a:ahLst/>
                <a:cxnLst/>
                <a:rect r="r" b="b" t="t" l="l"/>
                <a:pathLst>
                  <a:path h="1425781" w="3220281">
                    <a:moveTo>
                      <a:pt x="40417" y="0"/>
                    </a:moveTo>
                    <a:lnTo>
                      <a:pt x="3179864" y="0"/>
                    </a:lnTo>
                    <a:cubicBezTo>
                      <a:pt x="3202186" y="0"/>
                      <a:pt x="3220281" y="18095"/>
                      <a:pt x="3220281" y="40417"/>
                    </a:cubicBezTo>
                    <a:lnTo>
                      <a:pt x="3220281" y="1385364"/>
                    </a:lnTo>
                    <a:cubicBezTo>
                      <a:pt x="3220281" y="1396083"/>
                      <a:pt x="3216022" y="1406363"/>
                      <a:pt x="3208443" y="1413943"/>
                    </a:cubicBezTo>
                    <a:cubicBezTo>
                      <a:pt x="3200863" y="1421522"/>
                      <a:pt x="3190583" y="1425781"/>
                      <a:pt x="3179864" y="1425781"/>
                    </a:cubicBezTo>
                    <a:lnTo>
                      <a:pt x="40417" y="1425781"/>
                    </a:lnTo>
                    <a:cubicBezTo>
                      <a:pt x="18095" y="1425781"/>
                      <a:pt x="0" y="1407685"/>
                      <a:pt x="0" y="1385364"/>
                    </a:cubicBezTo>
                    <a:lnTo>
                      <a:pt x="0" y="40417"/>
                    </a:lnTo>
                    <a:cubicBezTo>
                      <a:pt x="0" y="18095"/>
                      <a:pt x="18095" y="0"/>
                      <a:pt x="40417" y="0"/>
                    </a:cubicBezTo>
                    <a:close/>
                  </a:path>
                </a:pathLst>
              </a:custGeom>
              <a:solidFill>
                <a:srgbClr val="FDD302"/>
              </a:solidFill>
            </p:spPr>
          </p:sp>
          <p:sp>
            <p:nvSpPr>
              <p:cNvPr name="TextBox 44" id="44"/>
              <p:cNvSpPr txBox="true"/>
              <p:nvPr/>
            </p:nvSpPr>
            <p:spPr>
              <a:xfrm>
                <a:off x="0" y="-38100"/>
                <a:ext cx="3220281" cy="1463881"/>
              </a:xfrm>
              <a:prstGeom prst="rect">
                <a:avLst/>
              </a:prstGeom>
            </p:spPr>
            <p:txBody>
              <a:bodyPr anchor="ctr" rtlCol="false" tIns="50800" lIns="50800" bIns="50800" rIns="50800"/>
              <a:lstStyle/>
              <a:p>
                <a:pPr algn="ctr">
                  <a:lnSpc>
                    <a:spcPts val="2659"/>
                  </a:lnSpc>
                  <a:spcBef>
                    <a:spcPct val="0"/>
                  </a:spcBef>
                </a:pPr>
              </a:p>
            </p:txBody>
          </p:sp>
        </p:grpSp>
        <p:grpSp>
          <p:nvGrpSpPr>
            <p:cNvPr name="Group 45" id="45"/>
            <p:cNvGrpSpPr/>
            <p:nvPr/>
          </p:nvGrpSpPr>
          <p:grpSpPr>
            <a:xfrm rot="0">
              <a:off x="0" y="0"/>
              <a:ext cx="6818536" cy="2926171"/>
              <a:chOff x="0" y="0"/>
              <a:chExt cx="3160669" cy="1356399"/>
            </a:xfrm>
          </p:grpSpPr>
          <p:sp>
            <p:nvSpPr>
              <p:cNvPr name="Freeform 46" id="46"/>
              <p:cNvSpPr/>
              <p:nvPr/>
            </p:nvSpPr>
            <p:spPr>
              <a:xfrm flipH="false" flipV="false" rot="0">
                <a:off x="0" y="0"/>
                <a:ext cx="3160669" cy="1356399"/>
              </a:xfrm>
              <a:custGeom>
                <a:avLst/>
                <a:gdLst/>
                <a:ahLst/>
                <a:cxnLst/>
                <a:rect r="r" b="b" t="t" l="l"/>
                <a:pathLst>
                  <a:path h="1356399" w="3160669">
                    <a:moveTo>
                      <a:pt x="41179" y="0"/>
                    </a:moveTo>
                    <a:lnTo>
                      <a:pt x="3119489" y="0"/>
                    </a:lnTo>
                    <a:cubicBezTo>
                      <a:pt x="3142232" y="0"/>
                      <a:pt x="3160669" y="18437"/>
                      <a:pt x="3160669" y="41179"/>
                    </a:cubicBezTo>
                    <a:lnTo>
                      <a:pt x="3160669" y="1315220"/>
                    </a:lnTo>
                    <a:cubicBezTo>
                      <a:pt x="3160669" y="1326142"/>
                      <a:pt x="3156330" y="1336616"/>
                      <a:pt x="3148608" y="1344338"/>
                    </a:cubicBezTo>
                    <a:cubicBezTo>
                      <a:pt x="3140885" y="1352061"/>
                      <a:pt x="3130411" y="1356399"/>
                      <a:pt x="3119489" y="1356399"/>
                    </a:cubicBezTo>
                    <a:lnTo>
                      <a:pt x="41179" y="1356399"/>
                    </a:lnTo>
                    <a:cubicBezTo>
                      <a:pt x="18437" y="1356399"/>
                      <a:pt x="0" y="1337963"/>
                      <a:pt x="0" y="1315220"/>
                    </a:cubicBezTo>
                    <a:lnTo>
                      <a:pt x="0" y="41179"/>
                    </a:lnTo>
                    <a:cubicBezTo>
                      <a:pt x="0" y="18437"/>
                      <a:pt x="18437" y="0"/>
                      <a:pt x="41179" y="0"/>
                    </a:cubicBezTo>
                    <a:close/>
                  </a:path>
                </a:pathLst>
              </a:custGeom>
              <a:solidFill>
                <a:srgbClr val="F4F4F4"/>
              </a:solidFill>
            </p:spPr>
          </p:sp>
          <p:sp>
            <p:nvSpPr>
              <p:cNvPr name="TextBox 47" id="47"/>
              <p:cNvSpPr txBox="true"/>
              <p:nvPr/>
            </p:nvSpPr>
            <p:spPr>
              <a:xfrm>
                <a:off x="0" y="-38100"/>
                <a:ext cx="3160669" cy="1394499"/>
              </a:xfrm>
              <a:prstGeom prst="rect">
                <a:avLst/>
              </a:prstGeom>
            </p:spPr>
            <p:txBody>
              <a:bodyPr anchor="ctr" rtlCol="false" tIns="50800" lIns="50800" bIns="50800" rIns="50800"/>
              <a:lstStyle/>
              <a:p>
                <a:pPr algn="ctr">
                  <a:lnSpc>
                    <a:spcPts val="2659"/>
                  </a:lnSpc>
                  <a:spcBef>
                    <a:spcPct val="0"/>
                  </a:spcBef>
                </a:pPr>
              </a:p>
            </p:txBody>
          </p:sp>
        </p:grpSp>
      </p:grpSp>
      <p:sp>
        <p:nvSpPr>
          <p:cNvPr name="TextBox 48" id="48"/>
          <p:cNvSpPr txBox="true"/>
          <p:nvPr/>
        </p:nvSpPr>
        <p:spPr>
          <a:xfrm rot="0">
            <a:off x="13068146" y="3756341"/>
            <a:ext cx="4776049" cy="1715771"/>
          </a:xfrm>
          <a:prstGeom prst="rect">
            <a:avLst/>
          </a:prstGeom>
        </p:spPr>
        <p:txBody>
          <a:bodyPr anchor="t" rtlCol="false" tIns="0" lIns="0" bIns="0" rIns="0">
            <a:spAutoFit/>
          </a:bodyPr>
          <a:lstStyle/>
          <a:p>
            <a:pPr algn="ctr">
              <a:lnSpc>
                <a:spcPts val="5179"/>
              </a:lnSpc>
            </a:pPr>
            <a:r>
              <a:rPr lang="en-US" sz="3699" spc="395">
                <a:solidFill>
                  <a:srgbClr val="D45C5C"/>
                </a:solidFill>
                <a:latin typeface="Foda Display"/>
              </a:rPr>
              <a:t>VISUALISASI DATA</a:t>
            </a:r>
          </a:p>
        </p:txBody>
      </p:sp>
      <p:sp>
        <p:nvSpPr>
          <p:cNvPr name="TextBox 49" id="49"/>
          <p:cNvSpPr txBox="true"/>
          <p:nvPr/>
        </p:nvSpPr>
        <p:spPr>
          <a:xfrm rot="0">
            <a:off x="13068146" y="7300324"/>
            <a:ext cx="4776049" cy="1058546"/>
          </a:xfrm>
          <a:prstGeom prst="rect">
            <a:avLst/>
          </a:prstGeom>
        </p:spPr>
        <p:txBody>
          <a:bodyPr anchor="t" rtlCol="false" tIns="0" lIns="0" bIns="0" rIns="0">
            <a:spAutoFit/>
          </a:bodyPr>
          <a:lstStyle/>
          <a:p>
            <a:pPr algn="ctr">
              <a:lnSpc>
                <a:spcPts val="5179"/>
              </a:lnSpc>
            </a:pPr>
            <a:r>
              <a:rPr lang="en-US" sz="3699" spc="395">
                <a:solidFill>
                  <a:srgbClr val="D45C5C"/>
                </a:solidFill>
                <a:latin typeface="Foda Display"/>
              </a:rPr>
              <a:t>INSIGHT</a:t>
            </a:r>
          </a:p>
        </p:txBody>
      </p:sp>
      <p:grpSp>
        <p:nvGrpSpPr>
          <p:cNvPr name="Group 50" id="50"/>
          <p:cNvGrpSpPr/>
          <p:nvPr/>
        </p:nvGrpSpPr>
        <p:grpSpPr>
          <a:xfrm rot="0">
            <a:off x="501279" y="6883162"/>
            <a:ext cx="5303470" cy="2388169"/>
            <a:chOff x="0" y="0"/>
            <a:chExt cx="7071294" cy="3184225"/>
          </a:xfrm>
        </p:grpSpPr>
        <p:grpSp>
          <p:nvGrpSpPr>
            <p:cNvPr name="Group 51" id="51"/>
            <p:cNvGrpSpPr/>
            <p:nvPr/>
          </p:nvGrpSpPr>
          <p:grpSpPr>
            <a:xfrm rot="0">
              <a:off x="124156" y="108377"/>
              <a:ext cx="6947138" cy="3075848"/>
              <a:chOff x="0" y="0"/>
              <a:chExt cx="3220281" cy="1425781"/>
            </a:xfrm>
          </p:grpSpPr>
          <p:sp>
            <p:nvSpPr>
              <p:cNvPr name="Freeform 52" id="52"/>
              <p:cNvSpPr/>
              <p:nvPr/>
            </p:nvSpPr>
            <p:spPr>
              <a:xfrm flipH="false" flipV="false" rot="0">
                <a:off x="0" y="0"/>
                <a:ext cx="3220281" cy="1425781"/>
              </a:xfrm>
              <a:custGeom>
                <a:avLst/>
                <a:gdLst/>
                <a:ahLst/>
                <a:cxnLst/>
                <a:rect r="r" b="b" t="t" l="l"/>
                <a:pathLst>
                  <a:path h="1425781" w="3220281">
                    <a:moveTo>
                      <a:pt x="40417" y="0"/>
                    </a:moveTo>
                    <a:lnTo>
                      <a:pt x="3179864" y="0"/>
                    </a:lnTo>
                    <a:cubicBezTo>
                      <a:pt x="3202186" y="0"/>
                      <a:pt x="3220281" y="18095"/>
                      <a:pt x="3220281" y="40417"/>
                    </a:cubicBezTo>
                    <a:lnTo>
                      <a:pt x="3220281" y="1385364"/>
                    </a:lnTo>
                    <a:cubicBezTo>
                      <a:pt x="3220281" y="1396083"/>
                      <a:pt x="3216022" y="1406363"/>
                      <a:pt x="3208443" y="1413943"/>
                    </a:cubicBezTo>
                    <a:cubicBezTo>
                      <a:pt x="3200863" y="1421522"/>
                      <a:pt x="3190583" y="1425781"/>
                      <a:pt x="3179864" y="1425781"/>
                    </a:cubicBezTo>
                    <a:lnTo>
                      <a:pt x="40417" y="1425781"/>
                    </a:lnTo>
                    <a:cubicBezTo>
                      <a:pt x="18095" y="1425781"/>
                      <a:pt x="0" y="1407685"/>
                      <a:pt x="0" y="1385364"/>
                    </a:cubicBezTo>
                    <a:lnTo>
                      <a:pt x="0" y="40417"/>
                    </a:lnTo>
                    <a:cubicBezTo>
                      <a:pt x="0" y="18095"/>
                      <a:pt x="18095" y="0"/>
                      <a:pt x="40417" y="0"/>
                    </a:cubicBezTo>
                    <a:close/>
                  </a:path>
                </a:pathLst>
              </a:custGeom>
              <a:solidFill>
                <a:srgbClr val="FDD302"/>
              </a:solidFill>
            </p:spPr>
          </p:sp>
          <p:sp>
            <p:nvSpPr>
              <p:cNvPr name="TextBox 53" id="53"/>
              <p:cNvSpPr txBox="true"/>
              <p:nvPr/>
            </p:nvSpPr>
            <p:spPr>
              <a:xfrm>
                <a:off x="0" y="-38100"/>
                <a:ext cx="3220281" cy="1463881"/>
              </a:xfrm>
              <a:prstGeom prst="rect">
                <a:avLst/>
              </a:prstGeom>
            </p:spPr>
            <p:txBody>
              <a:bodyPr anchor="ctr" rtlCol="false" tIns="50800" lIns="50800" bIns="50800" rIns="50800"/>
              <a:lstStyle/>
              <a:p>
                <a:pPr algn="ctr">
                  <a:lnSpc>
                    <a:spcPts val="2659"/>
                  </a:lnSpc>
                  <a:spcBef>
                    <a:spcPct val="0"/>
                  </a:spcBef>
                </a:pPr>
              </a:p>
            </p:txBody>
          </p:sp>
        </p:grpSp>
        <p:grpSp>
          <p:nvGrpSpPr>
            <p:cNvPr name="Group 54" id="54"/>
            <p:cNvGrpSpPr/>
            <p:nvPr/>
          </p:nvGrpSpPr>
          <p:grpSpPr>
            <a:xfrm rot="0">
              <a:off x="0" y="0"/>
              <a:ext cx="6818536" cy="2926171"/>
              <a:chOff x="0" y="0"/>
              <a:chExt cx="3160669" cy="1356399"/>
            </a:xfrm>
          </p:grpSpPr>
          <p:sp>
            <p:nvSpPr>
              <p:cNvPr name="Freeform 55" id="55"/>
              <p:cNvSpPr/>
              <p:nvPr/>
            </p:nvSpPr>
            <p:spPr>
              <a:xfrm flipH="false" flipV="false" rot="0">
                <a:off x="0" y="0"/>
                <a:ext cx="3160669" cy="1356399"/>
              </a:xfrm>
              <a:custGeom>
                <a:avLst/>
                <a:gdLst/>
                <a:ahLst/>
                <a:cxnLst/>
                <a:rect r="r" b="b" t="t" l="l"/>
                <a:pathLst>
                  <a:path h="1356399" w="3160669">
                    <a:moveTo>
                      <a:pt x="41179" y="0"/>
                    </a:moveTo>
                    <a:lnTo>
                      <a:pt x="3119489" y="0"/>
                    </a:lnTo>
                    <a:cubicBezTo>
                      <a:pt x="3142232" y="0"/>
                      <a:pt x="3160669" y="18437"/>
                      <a:pt x="3160669" y="41179"/>
                    </a:cubicBezTo>
                    <a:lnTo>
                      <a:pt x="3160669" y="1315220"/>
                    </a:lnTo>
                    <a:cubicBezTo>
                      <a:pt x="3160669" y="1326142"/>
                      <a:pt x="3156330" y="1336616"/>
                      <a:pt x="3148608" y="1344338"/>
                    </a:cubicBezTo>
                    <a:cubicBezTo>
                      <a:pt x="3140885" y="1352061"/>
                      <a:pt x="3130411" y="1356399"/>
                      <a:pt x="3119489" y="1356399"/>
                    </a:cubicBezTo>
                    <a:lnTo>
                      <a:pt x="41179" y="1356399"/>
                    </a:lnTo>
                    <a:cubicBezTo>
                      <a:pt x="18437" y="1356399"/>
                      <a:pt x="0" y="1337963"/>
                      <a:pt x="0" y="1315220"/>
                    </a:cubicBezTo>
                    <a:lnTo>
                      <a:pt x="0" y="41179"/>
                    </a:lnTo>
                    <a:cubicBezTo>
                      <a:pt x="0" y="18437"/>
                      <a:pt x="18437" y="0"/>
                      <a:pt x="41179" y="0"/>
                    </a:cubicBezTo>
                    <a:close/>
                  </a:path>
                </a:pathLst>
              </a:custGeom>
              <a:solidFill>
                <a:srgbClr val="F4F4F4"/>
              </a:solidFill>
            </p:spPr>
          </p:sp>
          <p:sp>
            <p:nvSpPr>
              <p:cNvPr name="TextBox 56" id="56"/>
              <p:cNvSpPr txBox="true"/>
              <p:nvPr/>
            </p:nvSpPr>
            <p:spPr>
              <a:xfrm>
                <a:off x="0" y="-38100"/>
                <a:ext cx="3160669" cy="1394499"/>
              </a:xfrm>
              <a:prstGeom prst="rect">
                <a:avLst/>
              </a:prstGeom>
            </p:spPr>
            <p:txBody>
              <a:bodyPr anchor="ctr" rtlCol="false" tIns="50800" lIns="50800" bIns="50800" rIns="50800"/>
              <a:lstStyle/>
              <a:p>
                <a:pPr algn="ctr">
                  <a:lnSpc>
                    <a:spcPts val="2659"/>
                  </a:lnSpc>
                  <a:spcBef>
                    <a:spcPct val="0"/>
                  </a:spcBef>
                </a:pPr>
              </a:p>
            </p:txBody>
          </p:sp>
        </p:grpSp>
      </p:grpSp>
      <p:sp>
        <p:nvSpPr>
          <p:cNvPr name="TextBox 57" id="57"/>
          <p:cNvSpPr txBox="true"/>
          <p:nvPr/>
        </p:nvSpPr>
        <p:spPr>
          <a:xfrm rot="0">
            <a:off x="501279" y="7300324"/>
            <a:ext cx="4776049" cy="1058546"/>
          </a:xfrm>
          <a:prstGeom prst="rect">
            <a:avLst/>
          </a:prstGeom>
        </p:spPr>
        <p:txBody>
          <a:bodyPr anchor="t" rtlCol="false" tIns="0" lIns="0" bIns="0" rIns="0">
            <a:spAutoFit/>
          </a:bodyPr>
          <a:lstStyle/>
          <a:p>
            <a:pPr algn="ctr">
              <a:lnSpc>
                <a:spcPts val="5179"/>
              </a:lnSpc>
            </a:pPr>
            <a:r>
              <a:rPr lang="en-US" sz="3699" spc="395">
                <a:solidFill>
                  <a:srgbClr val="D45C5C"/>
                </a:solidFill>
                <a:latin typeface="Foda Display"/>
              </a:rPr>
              <a:t>KESIMPULAN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5798"/>
        </a:solidFill>
      </p:bgPr>
    </p:bg>
    <p:spTree>
      <p:nvGrpSpPr>
        <p:cNvPr id="1" name=""/>
        <p:cNvGrpSpPr/>
        <p:nvPr/>
      </p:nvGrpSpPr>
      <p:grpSpPr>
        <a:xfrm>
          <a:off x="0" y="0"/>
          <a:ext cx="0" cy="0"/>
          <a:chOff x="0" y="0"/>
          <a:chExt cx="0" cy="0"/>
        </a:xfrm>
      </p:grpSpPr>
      <p:grpSp>
        <p:nvGrpSpPr>
          <p:cNvPr name="Group 2" id="2"/>
          <p:cNvGrpSpPr/>
          <p:nvPr/>
        </p:nvGrpSpPr>
        <p:grpSpPr>
          <a:xfrm rot="0">
            <a:off x="0" y="-10404"/>
            <a:ext cx="18288000" cy="5532827"/>
            <a:chOff x="0" y="0"/>
            <a:chExt cx="4816593" cy="1457205"/>
          </a:xfrm>
        </p:grpSpPr>
        <p:sp>
          <p:nvSpPr>
            <p:cNvPr name="Freeform 3" id="3"/>
            <p:cNvSpPr/>
            <p:nvPr/>
          </p:nvSpPr>
          <p:spPr>
            <a:xfrm flipH="false" flipV="false" rot="0">
              <a:off x="0" y="0"/>
              <a:ext cx="4816592" cy="1457205"/>
            </a:xfrm>
            <a:custGeom>
              <a:avLst/>
              <a:gdLst/>
              <a:ahLst/>
              <a:cxnLst/>
              <a:rect r="r" b="b" t="t" l="l"/>
              <a:pathLst>
                <a:path h="1457205" w="4816592">
                  <a:moveTo>
                    <a:pt x="0" y="0"/>
                  </a:moveTo>
                  <a:lnTo>
                    <a:pt x="4816592" y="0"/>
                  </a:lnTo>
                  <a:lnTo>
                    <a:pt x="4816592" y="1457205"/>
                  </a:lnTo>
                  <a:lnTo>
                    <a:pt x="0" y="1457205"/>
                  </a:lnTo>
                  <a:close/>
                </a:path>
              </a:pathLst>
            </a:custGeom>
            <a:solidFill>
              <a:srgbClr val="F4F4F4"/>
            </a:solidFill>
          </p:spPr>
        </p:sp>
        <p:sp>
          <p:nvSpPr>
            <p:cNvPr name="TextBox 4" id="4"/>
            <p:cNvSpPr txBox="true"/>
            <p:nvPr/>
          </p:nvSpPr>
          <p:spPr>
            <a:xfrm>
              <a:off x="0" y="-38100"/>
              <a:ext cx="4816593" cy="14953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0416" y="-576127"/>
            <a:ext cx="18288000" cy="6112088"/>
            <a:chOff x="0" y="0"/>
            <a:chExt cx="24384000" cy="8149451"/>
          </a:xfrm>
        </p:grpSpPr>
        <p:sp>
          <p:nvSpPr>
            <p:cNvPr name="Freeform 6" id="6"/>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3515540" y="578076"/>
            <a:ext cx="12027228" cy="4746689"/>
            <a:chOff x="0" y="0"/>
            <a:chExt cx="2537811" cy="1001577"/>
          </a:xfrm>
        </p:grpSpPr>
        <p:sp>
          <p:nvSpPr>
            <p:cNvPr name="Freeform 10" id="10"/>
            <p:cNvSpPr/>
            <p:nvPr/>
          </p:nvSpPr>
          <p:spPr>
            <a:xfrm flipH="false" flipV="false" rot="0">
              <a:off x="0" y="0"/>
              <a:ext cx="2537811" cy="1001577"/>
            </a:xfrm>
            <a:custGeom>
              <a:avLst/>
              <a:gdLst/>
              <a:ahLst/>
              <a:cxnLst/>
              <a:rect r="r" b="b" t="t" l="l"/>
              <a:pathLst>
                <a:path h="1001577" w="2537811">
                  <a:moveTo>
                    <a:pt x="32829" y="0"/>
                  </a:moveTo>
                  <a:lnTo>
                    <a:pt x="2504983" y="0"/>
                  </a:lnTo>
                  <a:cubicBezTo>
                    <a:pt x="2513689" y="0"/>
                    <a:pt x="2522039" y="3459"/>
                    <a:pt x="2528196" y="9615"/>
                  </a:cubicBezTo>
                  <a:cubicBezTo>
                    <a:pt x="2534352" y="15772"/>
                    <a:pt x="2537811" y="24122"/>
                    <a:pt x="2537811" y="32829"/>
                  </a:cubicBezTo>
                  <a:lnTo>
                    <a:pt x="2537811" y="968749"/>
                  </a:lnTo>
                  <a:cubicBezTo>
                    <a:pt x="2537811" y="977455"/>
                    <a:pt x="2534352" y="985805"/>
                    <a:pt x="2528196" y="991962"/>
                  </a:cubicBezTo>
                  <a:cubicBezTo>
                    <a:pt x="2522039" y="998119"/>
                    <a:pt x="2513689" y="1001577"/>
                    <a:pt x="2504983" y="1001577"/>
                  </a:cubicBezTo>
                  <a:lnTo>
                    <a:pt x="32829" y="1001577"/>
                  </a:lnTo>
                  <a:cubicBezTo>
                    <a:pt x="24122" y="1001577"/>
                    <a:pt x="15772" y="998119"/>
                    <a:pt x="9615" y="991962"/>
                  </a:cubicBezTo>
                  <a:cubicBezTo>
                    <a:pt x="3459" y="985805"/>
                    <a:pt x="0" y="977455"/>
                    <a:pt x="0" y="968749"/>
                  </a:cubicBezTo>
                  <a:lnTo>
                    <a:pt x="0" y="32829"/>
                  </a:lnTo>
                  <a:cubicBezTo>
                    <a:pt x="0" y="24122"/>
                    <a:pt x="3459" y="15772"/>
                    <a:pt x="9615" y="9615"/>
                  </a:cubicBezTo>
                  <a:cubicBezTo>
                    <a:pt x="15772" y="3459"/>
                    <a:pt x="24122" y="0"/>
                    <a:pt x="32829" y="0"/>
                  </a:cubicBezTo>
                  <a:close/>
                </a:path>
              </a:pathLst>
            </a:custGeom>
            <a:solidFill>
              <a:srgbClr val="FDD302"/>
            </a:solidFill>
          </p:spPr>
        </p:sp>
        <p:sp>
          <p:nvSpPr>
            <p:cNvPr name="TextBox 11" id="11"/>
            <p:cNvSpPr txBox="true"/>
            <p:nvPr/>
          </p:nvSpPr>
          <p:spPr>
            <a:xfrm>
              <a:off x="0" y="-38100"/>
              <a:ext cx="2537811" cy="103967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824442" y="390488"/>
            <a:ext cx="12417877" cy="4565424"/>
            <a:chOff x="0" y="0"/>
            <a:chExt cx="2620240" cy="963330"/>
          </a:xfrm>
        </p:grpSpPr>
        <p:sp>
          <p:nvSpPr>
            <p:cNvPr name="Freeform 13" id="13"/>
            <p:cNvSpPr/>
            <p:nvPr/>
          </p:nvSpPr>
          <p:spPr>
            <a:xfrm flipH="false" flipV="false" rot="0">
              <a:off x="0" y="0"/>
              <a:ext cx="2620240" cy="963330"/>
            </a:xfrm>
            <a:custGeom>
              <a:avLst/>
              <a:gdLst/>
              <a:ahLst/>
              <a:cxnLst/>
              <a:rect r="r" b="b" t="t" l="l"/>
              <a:pathLst>
                <a:path h="963330" w="2620240">
                  <a:moveTo>
                    <a:pt x="31796" y="0"/>
                  </a:moveTo>
                  <a:lnTo>
                    <a:pt x="2588444" y="0"/>
                  </a:lnTo>
                  <a:cubicBezTo>
                    <a:pt x="2606004" y="0"/>
                    <a:pt x="2620240" y="14236"/>
                    <a:pt x="2620240" y="31796"/>
                  </a:cubicBezTo>
                  <a:lnTo>
                    <a:pt x="2620240" y="931534"/>
                  </a:lnTo>
                  <a:cubicBezTo>
                    <a:pt x="2620240" y="949094"/>
                    <a:pt x="2606004" y="963330"/>
                    <a:pt x="2588444" y="963330"/>
                  </a:cubicBezTo>
                  <a:lnTo>
                    <a:pt x="31796" y="963330"/>
                  </a:lnTo>
                  <a:cubicBezTo>
                    <a:pt x="14236" y="963330"/>
                    <a:pt x="0" y="949094"/>
                    <a:pt x="0" y="931534"/>
                  </a:cubicBezTo>
                  <a:lnTo>
                    <a:pt x="0" y="31796"/>
                  </a:lnTo>
                  <a:cubicBezTo>
                    <a:pt x="0" y="14236"/>
                    <a:pt x="14236" y="0"/>
                    <a:pt x="31796" y="0"/>
                  </a:cubicBezTo>
                  <a:close/>
                </a:path>
              </a:pathLst>
            </a:custGeom>
            <a:solidFill>
              <a:srgbClr val="FA5798"/>
            </a:solidFill>
          </p:spPr>
        </p:sp>
        <p:sp>
          <p:nvSpPr>
            <p:cNvPr name="TextBox 14" id="14"/>
            <p:cNvSpPr txBox="true"/>
            <p:nvPr/>
          </p:nvSpPr>
          <p:spPr>
            <a:xfrm>
              <a:off x="0" y="-38100"/>
              <a:ext cx="2620240" cy="100143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3054749">
            <a:off x="16362976" y="2183101"/>
            <a:ext cx="2422699" cy="4471425"/>
          </a:xfrm>
          <a:custGeom>
            <a:avLst/>
            <a:gdLst/>
            <a:ahLst/>
            <a:cxnLst/>
            <a:rect r="r" b="b" t="t" l="l"/>
            <a:pathLst>
              <a:path h="4471425" w="2422699">
                <a:moveTo>
                  <a:pt x="0" y="0"/>
                </a:moveTo>
                <a:lnTo>
                  <a:pt x="2422700" y="0"/>
                </a:lnTo>
                <a:lnTo>
                  <a:pt x="2422700" y="4471424"/>
                </a:lnTo>
                <a:lnTo>
                  <a:pt x="0" y="4471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3054749">
            <a:off x="-194898" y="2787350"/>
            <a:ext cx="2422699" cy="4471425"/>
          </a:xfrm>
          <a:custGeom>
            <a:avLst/>
            <a:gdLst/>
            <a:ahLst/>
            <a:cxnLst/>
            <a:rect r="r" b="b" t="t" l="l"/>
            <a:pathLst>
              <a:path h="4471425" w="2422699">
                <a:moveTo>
                  <a:pt x="0" y="0"/>
                </a:moveTo>
                <a:lnTo>
                  <a:pt x="2422700" y="0"/>
                </a:lnTo>
                <a:lnTo>
                  <a:pt x="2422700" y="4471424"/>
                </a:lnTo>
                <a:lnTo>
                  <a:pt x="0" y="4471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69171">
            <a:off x="39849" y="6259841"/>
            <a:ext cx="3300342" cy="3994362"/>
          </a:xfrm>
          <a:custGeom>
            <a:avLst/>
            <a:gdLst/>
            <a:ahLst/>
            <a:cxnLst/>
            <a:rect r="r" b="b" t="t" l="l"/>
            <a:pathLst>
              <a:path h="3994362" w="3300342">
                <a:moveTo>
                  <a:pt x="0" y="0"/>
                </a:moveTo>
                <a:lnTo>
                  <a:pt x="3300342" y="0"/>
                </a:lnTo>
                <a:lnTo>
                  <a:pt x="3300342" y="3994362"/>
                </a:lnTo>
                <a:lnTo>
                  <a:pt x="0" y="3994362"/>
                </a:lnTo>
                <a:lnTo>
                  <a:pt x="0" y="0"/>
                </a:lnTo>
                <a:close/>
              </a:path>
            </a:pathLst>
          </a:custGeom>
          <a:blipFill>
            <a:blip r:embed="rId6"/>
            <a:stretch>
              <a:fillRect l="0" t="0" r="0" b="0"/>
            </a:stretch>
          </a:blipFill>
        </p:spPr>
      </p:sp>
      <p:sp>
        <p:nvSpPr>
          <p:cNvPr name="TextBox 18" id="18"/>
          <p:cNvSpPr txBox="true"/>
          <p:nvPr/>
        </p:nvSpPr>
        <p:spPr>
          <a:xfrm rot="0">
            <a:off x="3413572" y="1108563"/>
            <a:ext cx="11460857" cy="3310250"/>
          </a:xfrm>
          <a:prstGeom prst="rect">
            <a:avLst/>
          </a:prstGeom>
        </p:spPr>
        <p:txBody>
          <a:bodyPr anchor="t" rtlCol="false" tIns="0" lIns="0" bIns="0" rIns="0">
            <a:spAutoFit/>
          </a:bodyPr>
          <a:lstStyle/>
          <a:p>
            <a:pPr algn="ctr">
              <a:lnSpc>
                <a:spcPts val="12808"/>
              </a:lnSpc>
            </a:pPr>
            <a:r>
              <a:rPr lang="en-US" sz="12315">
                <a:solidFill>
                  <a:srgbClr val="FFFFFF"/>
                </a:solidFill>
                <a:latin typeface="Luducudu"/>
              </a:rPr>
              <a:t>APA ITU WEBSITE  LAMBETURAH</a:t>
            </a:r>
          </a:p>
        </p:txBody>
      </p:sp>
      <p:sp>
        <p:nvSpPr>
          <p:cNvPr name="TextBox 19" id="19"/>
          <p:cNvSpPr txBox="true"/>
          <p:nvPr/>
        </p:nvSpPr>
        <p:spPr>
          <a:xfrm rot="0">
            <a:off x="3595956" y="6255619"/>
            <a:ext cx="14772460" cy="3378369"/>
          </a:xfrm>
          <a:prstGeom prst="rect">
            <a:avLst/>
          </a:prstGeom>
        </p:spPr>
        <p:txBody>
          <a:bodyPr anchor="t" rtlCol="false" tIns="0" lIns="0" bIns="0" rIns="0">
            <a:spAutoFit/>
          </a:bodyPr>
          <a:lstStyle/>
          <a:p>
            <a:pPr algn="l">
              <a:lnSpc>
                <a:spcPts val="4450"/>
              </a:lnSpc>
            </a:pPr>
            <a:r>
              <a:rPr lang="en-US" sz="3709">
                <a:solidFill>
                  <a:srgbClr val="FFFFFF"/>
                </a:solidFill>
                <a:latin typeface="Glacial Indifference"/>
              </a:rPr>
              <a:t>"Lambe Turah" adalah sebuah akun media sosial yang terkenal di Indonesia, khususnya di Instagram. Akun ini dikenal karena sering mengunggah gosip, berita selebriti, dan isu-isu terkini yang sedang hangat dibicarakan oleh publik. Akun ini sering kali menjadi sumber informasi pertama mengenai berbagai skandal atau peristiwa yang melibatkan tokoh-tokoh terkenal di Indonesia.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CED9"/>
        </a:solidFill>
      </p:bgPr>
    </p:bg>
    <p:spTree>
      <p:nvGrpSpPr>
        <p:cNvPr id="1" name=""/>
        <p:cNvGrpSpPr/>
        <p:nvPr/>
      </p:nvGrpSpPr>
      <p:grpSpPr>
        <a:xfrm>
          <a:off x="0" y="0"/>
          <a:ext cx="0" cy="0"/>
          <a:chOff x="0" y="0"/>
          <a:chExt cx="0" cy="0"/>
        </a:xfrm>
      </p:grpSpPr>
      <p:grpSp>
        <p:nvGrpSpPr>
          <p:cNvPr name="Group 2" id="2"/>
          <p:cNvGrpSpPr/>
          <p:nvPr/>
        </p:nvGrpSpPr>
        <p:grpSpPr>
          <a:xfrm rot="0">
            <a:off x="8698034" y="1911746"/>
            <a:ext cx="8850670" cy="2193249"/>
            <a:chOff x="0" y="0"/>
            <a:chExt cx="2917528" cy="722981"/>
          </a:xfrm>
        </p:grpSpPr>
        <p:sp>
          <p:nvSpPr>
            <p:cNvPr name="Freeform 3" id="3"/>
            <p:cNvSpPr/>
            <p:nvPr/>
          </p:nvSpPr>
          <p:spPr>
            <a:xfrm flipH="false" flipV="false" rot="0">
              <a:off x="0" y="0"/>
              <a:ext cx="2917528" cy="722981"/>
            </a:xfrm>
            <a:custGeom>
              <a:avLst/>
              <a:gdLst/>
              <a:ahLst/>
              <a:cxnLst/>
              <a:rect r="r" b="b" t="t" l="l"/>
              <a:pathLst>
                <a:path h="722981" w="2917528">
                  <a:moveTo>
                    <a:pt x="44611" y="0"/>
                  </a:moveTo>
                  <a:lnTo>
                    <a:pt x="2872917" y="0"/>
                  </a:lnTo>
                  <a:cubicBezTo>
                    <a:pt x="2884749" y="0"/>
                    <a:pt x="2896096" y="4700"/>
                    <a:pt x="2904462" y="13066"/>
                  </a:cubicBezTo>
                  <a:cubicBezTo>
                    <a:pt x="2912828" y="21432"/>
                    <a:pt x="2917528" y="32779"/>
                    <a:pt x="2917528" y="44611"/>
                  </a:cubicBezTo>
                  <a:lnTo>
                    <a:pt x="2917528" y="678370"/>
                  </a:lnTo>
                  <a:cubicBezTo>
                    <a:pt x="2917528" y="703008"/>
                    <a:pt x="2897555" y="722981"/>
                    <a:pt x="2872917" y="722981"/>
                  </a:cubicBezTo>
                  <a:lnTo>
                    <a:pt x="44611" y="722981"/>
                  </a:lnTo>
                  <a:cubicBezTo>
                    <a:pt x="19973" y="722981"/>
                    <a:pt x="0" y="703008"/>
                    <a:pt x="0" y="678370"/>
                  </a:cubicBezTo>
                  <a:lnTo>
                    <a:pt x="0" y="44611"/>
                  </a:lnTo>
                  <a:cubicBezTo>
                    <a:pt x="0" y="32779"/>
                    <a:pt x="4700" y="21432"/>
                    <a:pt x="13066" y="13066"/>
                  </a:cubicBezTo>
                  <a:cubicBezTo>
                    <a:pt x="21432" y="4700"/>
                    <a:pt x="32779" y="0"/>
                    <a:pt x="44611" y="0"/>
                  </a:cubicBezTo>
                  <a:close/>
                </a:path>
              </a:pathLst>
            </a:custGeom>
            <a:solidFill>
              <a:srgbClr val="FDD302"/>
            </a:solidFill>
          </p:spPr>
        </p:sp>
        <p:sp>
          <p:nvSpPr>
            <p:cNvPr name="TextBox 4" id="4"/>
            <p:cNvSpPr txBox="true"/>
            <p:nvPr/>
          </p:nvSpPr>
          <p:spPr>
            <a:xfrm>
              <a:off x="0" y="-38100"/>
              <a:ext cx="2917528" cy="76108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366916" y="1380726"/>
            <a:ext cx="8758911" cy="2406119"/>
            <a:chOff x="0" y="0"/>
            <a:chExt cx="2887280" cy="793151"/>
          </a:xfrm>
        </p:grpSpPr>
        <p:sp>
          <p:nvSpPr>
            <p:cNvPr name="Freeform 6" id="6"/>
            <p:cNvSpPr/>
            <p:nvPr/>
          </p:nvSpPr>
          <p:spPr>
            <a:xfrm flipH="false" flipV="false" rot="0">
              <a:off x="0" y="0"/>
              <a:ext cx="2887281" cy="793151"/>
            </a:xfrm>
            <a:custGeom>
              <a:avLst/>
              <a:gdLst/>
              <a:ahLst/>
              <a:cxnLst/>
              <a:rect r="r" b="b" t="t" l="l"/>
              <a:pathLst>
                <a:path h="793151" w="2887281">
                  <a:moveTo>
                    <a:pt x="45078" y="0"/>
                  </a:moveTo>
                  <a:lnTo>
                    <a:pt x="2842202" y="0"/>
                  </a:lnTo>
                  <a:cubicBezTo>
                    <a:pt x="2854158" y="0"/>
                    <a:pt x="2865624" y="4749"/>
                    <a:pt x="2874077" y="13203"/>
                  </a:cubicBezTo>
                  <a:cubicBezTo>
                    <a:pt x="2882531" y="21657"/>
                    <a:pt x="2887281" y="33123"/>
                    <a:pt x="2887281" y="45078"/>
                  </a:cubicBezTo>
                  <a:lnTo>
                    <a:pt x="2887281" y="748073"/>
                  </a:lnTo>
                  <a:cubicBezTo>
                    <a:pt x="2887281" y="772969"/>
                    <a:pt x="2867098" y="793151"/>
                    <a:pt x="2842202" y="793151"/>
                  </a:cubicBezTo>
                  <a:lnTo>
                    <a:pt x="45078" y="793151"/>
                  </a:lnTo>
                  <a:cubicBezTo>
                    <a:pt x="20182" y="793151"/>
                    <a:pt x="0" y="772969"/>
                    <a:pt x="0" y="748073"/>
                  </a:cubicBezTo>
                  <a:lnTo>
                    <a:pt x="0" y="45078"/>
                  </a:lnTo>
                  <a:cubicBezTo>
                    <a:pt x="0" y="20182"/>
                    <a:pt x="20182" y="0"/>
                    <a:pt x="45078" y="0"/>
                  </a:cubicBezTo>
                  <a:close/>
                </a:path>
              </a:pathLst>
            </a:custGeom>
            <a:solidFill>
              <a:srgbClr val="6770F3"/>
            </a:solidFill>
          </p:spPr>
        </p:sp>
        <p:sp>
          <p:nvSpPr>
            <p:cNvPr name="TextBox 7" id="7"/>
            <p:cNvSpPr txBox="true"/>
            <p:nvPr/>
          </p:nvSpPr>
          <p:spPr>
            <a:xfrm>
              <a:off x="0" y="-38100"/>
              <a:ext cx="2887280" cy="83125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593288">
            <a:off x="16337355" y="6420143"/>
            <a:ext cx="2422699" cy="4471425"/>
          </a:xfrm>
          <a:custGeom>
            <a:avLst/>
            <a:gdLst/>
            <a:ahLst/>
            <a:cxnLst/>
            <a:rect r="r" b="b" t="t" l="l"/>
            <a:pathLst>
              <a:path h="4471425" w="2422699">
                <a:moveTo>
                  <a:pt x="0" y="0"/>
                </a:moveTo>
                <a:lnTo>
                  <a:pt x="2422699" y="0"/>
                </a:lnTo>
                <a:lnTo>
                  <a:pt x="2422699" y="4471425"/>
                </a:lnTo>
                <a:lnTo>
                  <a:pt x="0" y="4471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70873" y="5143500"/>
            <a:ext cx="5039585" cy="2356006"/>
          </a:xfrm>
          <a:custGeom>
            <a:avLst/>
            <a:gdLst/>
            <a:ahLst/>
            <a:cxnLst/>
            <a:rect r="r" b="b" t="t" l="l"/>
            <a:pathLst>
              <a:path h="2356006" w="5039585">
                <a:moveTo>
                  <a:pt x="0" y="0"/>
                </a:moveTo>
                <a:lnTo>
                  <a:pt x="5039585" y="0"/>
                </a:lnTo>
                <a:lnTo>
                  <a:pt x="5039585" y="2356006"/>
                </a:lnTo>
                <a:lnTo>
                  <a:pt x="0" y="2356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70873" y="5143500"/>
            <a:ext cx="755572" cy="847766"/>
          </a:xfrm>
          <a:custGeom>
            <a:avLst/>
            <a:gdLst/>
            <a:ahLst/>
            <a:cxnLst/>
            <a:rect r="r" b="b" t="t" l="l"/>
            <a:pathLst>
              <a:path h="847766" w="755572">
                <a:moveTo>
                  <a:pt x="0" y="0"/>
                </a:moveTo>
                <a:lnTo>
                  <a:pt x="755572" y="0"/>
                </a:lnTo>
                <a:lnTo>
                  <a:pt x="755572" y="847766"/>
                </a:lnTo>
                <a:lnTo>
                  <a:pt x="0" y="8477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6308908" y="5143500"/>
            <a:ext cx="5039585" cy="2356006"/>
          </a:xfrm>
          <a:custGeom>
            <a:avLst/>
            <a:gdLst/>
            <a:ahLst/>
            <a:cxnLst/>
            <a:rect r="r" b="b" t="t" l="l"/>
            <a:pathLst>
              <a:path h="2356006" w="5039585">
                <a:moveTo>
                  <a:pt x="0" y="0"/>
                </a:moveTo>
                <a:lnTo>
                  <a:pt x="5039585" y="0"/>
                </a:lnTo>
                <a:lnTo>
                  <a:pt x="5039585" y="2356006"/>
                </a:lnTo>
                <a:lnTo>
                  <a:pt x="0" y="2356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021434" y="5143500"/>
            <a:ext cx="5039585" cy="2356006"/>
          </a:xfrm>
          <a:custGeom>
            <a:avLst/>
            <a:gdLst/>
            <a:ahLst/>
            <a:cxnLst/>
            <a:rect r="r" b="b" t="t" l="l"/>
            <a:pathLst>
              <a:path h="2356006" w="5039585">
                <a:moveTo>
                  <a:pt x="0" y="0"/>
                </a:moveTo>
                <a:lnTo>
                  <a:pt x="5039585" y="0"/>
                </a:lnTo>
                <a:lnTo>
                  <a:pt x="5039585" y="2356006"/>
                </a:lnTo>
                <a:lnTo>
                  <a:pt x="0" y="2356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7207008" y="5249586"/>
            <a:ext cx="454875" cy="455242"/>
          </a:xfrm>
          <a:custGeom>
            <a:avLst/>
            <a:gdLst/>
            <a:ahLst/>
            <a:cxnLst/>
            <a:rect r="r" b="b" t="t" l="l"/>
            <a:pathLst>
              <a:path h="455242" w="454875">
                <a:moveTo>
                  <a:pt x="0" y="0"/>
                </a:moveTo>
                <a:lnTo>
                  <a:pt x="454875" y="0"/>
                </a:lnTo>
                <a:lnTo>
                  <a:pt x="454875" y="455242"/>
                </a:lnTo>
                <a:lnTo>
                  <a:pt x="0" y="455242"/>
                </a:lnTo>
                <a:lnTo>
                  <a:pt x="0" y="0"/>
                </a:lnTo>
                <a:close/>
              </a:path>
            </a:pathLst>
          </a:custGeom>
          <a:blipFill>
            <a:blip r:embed="rId8"/>
            <a:stretch>
              <a:fillRect l="0" t="0" r="0" b="0"/>
            </a:stretch>
          </a:blipFill>
        </p:spPr>
      </p:sp>
      <p:sp>
        <p:nvSpPr>
          <p:cNvPr name="Freeform 14" id="14"/>
          <p:cNvSpPr/>
          <p:nvPr/>
        </p:nvSpPr>
        <p:spPr>
          <a:xfrm flipH="false" flipV="false" rot="0">
            <a:off x="12510708" y="5272290"/>
            <a:ext cx="471327" cy="471327"/>
          </a:xfrm>
          <a:custGeom>
            <a:avLst/>
            <a:gdLst/>
            <a:ahLst/>
            <a:cxnLst/>
            <a:rect r="r" b="b" t="t" l="l"/>
            <a:pathLst>
              <a:path h="471327" w="471327">
                <a:moveTo>
                  <a:pt x="0" y="0"/>
                </a:moveTo>
                <a:lnTo>
                  <a:pt x="471327" y="0"/>
                </a:lnTo>
                <a:lnTo>
                  <a:pt x="471327" y="471327"/>
                </a:lnTo>
                <a:lnTo>
                  <a:pt x="0" y="471327"/>
                </a:lnTo>
                <a:lnTo>
                  <a:pt x="0" y="0"/>
                </a:lnTo>
                <a:close/>
              </a:path>
            </a:pathLst>
          </a:custGeom>
          <a:blipFill>
            <a:blip r:embed="rId9"/>
            <a:stretch>
              <a:fillRect l="0" t="0" r="0" b="0"/>
            </a:stretch>
          </a:blipFill>
        </p:spPr>
      </p:sp>
      <p:sp>
        <p:nvSpPr>
          <p:cNvPr name="TextBox 15" id="15"/>
          <p:cNvSpPr txBox="true"/>
          <p:nvPr/>
        </p:nvSpPr>
        <p:spPr>
          <a:xfrm rot="0">
            <a:off x="8698034" y="1712340"/>
            <a:ext cx="7611414" cy="941423"/>
          </a:xfrm>
          <a:prstGeom prst="rect">
            <a:avLst/>
          </a:prstGeom>
        </p:spPr>
        <p:txBody>
          <a:bodyPr anchor="t" rtlCol="false" tIns="0" lIns="0" bIns="0" rIns="0">
            <a:spAutoFit/>
          </a:bodyPr>
          <a:lstStyle/>
          <a:p>
            <a:pPr algn="ctr">
              <a:lnSpc>
                <a:spcPts val="7163"/>
              </a:lnSpc>
            </a:pPr>
            <a:r>
              <a:rPr lang="en-US" sz="6887">
                <a:solidFill>
                  <a:srgbClr val="FFCED9"/>
                </a:solidFill>
                <a:latin typeface="Luducudu"/>
              </a:rPr>
              <a:t>COLLECT DATA</a:t>
            </a:r>
          </a:p>
        </p:txBody>
      </p:sp>
      <p:sp>
        <p:nvSpPr>
          <p:cNvPr name="TextBox 16" id="16"/>
          <p:cNvSpPr txBox="true"/>
          <p:nvPr/>
        </p:nvSpPr>
        <p:spPr>
          <a:xfrm rot="0">
            <a:off x="-525119" y="5325151"/>
            <a:ext cx="5436148" cy="789305"/>
          </a:xfrm>
          <a:prstGeom prst="rect">
            <a:avLst/>
          </a:prstGeom>
        </p:spPr>
        <p:txBody>
          <a:bodyPr anchor="t" rtlCol="false" tIns="0" lIns="0" bIns="0" rIns="0">
            <a:spAutoFit/>
          </a:bodyPr>
          <a:lstStyle/>
          <a:p>
            <a:pPr algn="ctr">
              <a:lnSpc>
                <a:spcPts val="3219"/>
              </a:lnSpc>
            </a:pPr>
            <a:r>
              <a:rPr lang="en-US" sz="2299">
                <a:solidFill>
                  <a:srgbClr val="000000"/>
                </a:solidFill>
                <a:latin typeface="Montserrat Bold"/>
              </a:rPr>
              <a:t>MONGO DB</a:t>
            </a:r>
          </a:p>
          <a:p>
            <a:pPr algn="ctr">
              <a:lnSpc>
                <a:spcPts val="3219"/>
              </a:lnSpc>
              <a:spcBef>
                <a:spcPct val="0"/>
              </a:spcBef>
            </a:pPr>
          </a:p>
        </p:txBody>
      </p:sp>
      <p:sp>
        <p:nvSpPr>
          <p:cNvPr name="TextBox 17" id="17"/>
          <p:cNvSpPr txBox="true"/>
          <p:nvPr/>
        </p:nvSpPr>
        <p:spPr>
          <a:xfrm rot="0">
            <a:off x="575224" y="6076357"/>
            <a:ext cx="4830883" cy="989965"/>
          </a:xfrm>
          <a:prstGeom prst="rect">
            <a:avLst/>
          </a:prstGeom>
        </p:spPr>
        <p:txBody>
          <a:bodyPr anchor="t" rtlCol="false" tIns="0" lIns="0" bIns="0" rIns="0">
            <a:spAutoFit/>
          </a:bodyPr>
          <a:lstStyle/>
          <a:p>
            <a:pPr algn="just">
              <a:lnSpc>
                <a:spcPts val="2659"/>
              </a:lnSpc>
              <a:spcBef>
                <a:spcPct val="0"/>
              </a:spcBef>
            </a:pPr>
            <a:r>
              <a:rPr lang="en-US" sz="1899">
                <a:solidFill>
                  <a:srgbClr val="000000"/>
                </a:solidFill>
                <a:latin typeface="Montserrat"/>
              </a:rPr>
              <a:t>Digunakan untuk menyimpan dan mengelola data hasil scraping secara aman dan terstruktur di cloud.</a:t>
            </a:r>
          </a:p>
        </p:txBody>
      </p:sp>
      <p:sp>
        <p:nvSpPr>
          <p:cNvPr name="TextBox 18" id="18"/>
          <p:cNvSpPr txBox="true"/>
          <p:nvPr/>
        </p:nvSpPr>
        <p:spPr>
          <a:xfrm rot="0">
            <a:off x="6483996" y="5705517"/>
            <a:ext cx="4428077" cy="16567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Montserrat"/>
              </a:rPr>
              <a:t>Digunakan untuk menulis, mengembangkan, dan menjalankan skrip R yang melakukan scraping, pembersihan, dan analisis data dari Kalibrr.</a:t>
            </a:r>
          </a:p>
        </p:txBody>
      </p:sp>
      <p:sp>
        <p:nvSpPr>
          <p:cNvPr name="TextBox 19" id="19"/>
          <p:cNvSpPr txBox="true"/>
          <p:nvPr/>
        </p:nvSpPr>
        <p:spPr>
          <a:xfrm rot="0">
            <a:off x="5864125" y="5201961"/>
            <a:ext cx="5436148"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Bold"/>
              </a:rPr>
              <a:t>R Studio</a:t>
            </a:r>
          </a:p>
        </p:txBody>
      </p:sp>
      <p:sp>
        <p:nvSpPr>
          <p:cNvPr name="TextBox 20" id="20"/>
          <p:cNvSpPr txBox="true"/>
          <p:nvPr/>
        </p:nvSpPr>
        <p:spPr>
          <a:xfrm rot="0">
            <a:off x="11348493" y="5258767"/>
            <a:ext cx="5436148"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Bold"/>
              </a:rPr>
              <a:t>Github</a:t>
            </a:r>
          </a:p>
        </p:txBody>
      </p:sp>
      <p:sp>
        <p:nvSpPr>
          <p:cNvPr name="TextBox 21" id="21"/>
          <p:cNvSpPr txBox="true"/>
          <p:nvPr/>
        </p:nvSpPr>
        <p:spPr>
          <a:xfrm rot="0">
            <a:off x="12206190" y="5742982"/>
            <a:ext cx="3720752" cy="16567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Montserrat"/>
              </a:rPr>
              <a:t>Digunakan untuk mengotomatisasi scraping data setiap hari pada jam 01.00 dengan menjalankan skrip R secara terjadwal.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5798"/>
        </a:solidFill>
      </p:bgPr>
    </p:bg>
    <p:spTree>
      <p:nvGrpSpPr>
        <p:cNvPr id="1" name=""/>
        <p:cNvGrpSpPr/>
        <p:nvPr/>
      </p:nvGrpSpPr>
      <p:grpSpPr>
        <a:xfrm>
          <a:off x="0" y="0"/>
          <a:ext cx="0" cy="0"/>
          <a:chOff x="0" y="0"/>
          <a:chExt cx="0" cy="0"/>
        </a:xfrm>
      </p:grpSpPr>
      <p:grpSp>
        <p:nvGrpSpPr>
          <p:cNvPr name="Group 2" id="2"/>
          <p:cNvGrpSpPr/>
          <p:nvPr/>
        </p:nvGrpSpPr>
        <p:grpSpPr>
          <a:xfrm rot="0">
            <a:off x="-203335" y="0"/>
            <a:ext cx="18288000" cy="12214652"/>
            <a:chOff x="0" y="0"/>
            <a:chExt cx="24384000" cy="16286202"/>
          </a:xfrm>
        </p:grpSpPr>
        <p:sp>
          <p:nvSpPr>
            <p:cNvPr name="Freeform 3" id="3"/>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8698034" y="1911746"/>
            <a:ext cx="8850670" cy="2193249"/>
            <a:chOff x="0" y="0"/>
            <a:chExt cx="2917528" cy="722981"/>
          </a:xfrm>
        </p:grpSpPr>
        <p:sp>
          <p:nvSpPr>
            <p:cNvPr name="Freeform 10" id="10"/>
            <p:cNvSpPr/>
            <p:nvPr/>
          </p:nvSpPr>
          <p:spPr>
            <a:xfrm flipH="false" flipV="false" rot="0">
              <a:off x="0" y="0"/>
              <a:ext cx="2917528" cy="722981"/>
            </a:xfrm>
            <a:custGeom>
              <a:avLst/>
              <a:gdLst/>
              <a:ahLst/>
              <a:cxnLst/>
              <a:rect r="r" b="b" t="t" l="l"/>
              <a:pathLst>
                <a:path h="722981" w="2917528">
                  <a:moveTo>
                    <a:pt x="44611" y="0"/>
                  </a:moveTo>
                  <a:lnTo>
                    <a:pt x="2872917" y="0"/>
                  </a:lnTo>
                  <a:cubicBezTo>
                    <a:pt x="2884749" y="0"/>
                    <a:pt x="2896096" y="4700"/>
                    <a:pt x="2904462" y="13066"/>
                  </a:cubicBezTo>
                  <a:cubicBezTo>
                    <a:pt x="2912828" y="21432"/>
                    <a:pt x="2917528" y="32779"/>
                    <a:pt x="2917528" y="44611"/>
                  </a:cubicBezTo>
                  <a:lnTo>
                    <a:pt x="2917528" y="678370"/>
                  </a:lnTo>
                  <a:cubicBezTo>
                    <a:pt x="2917528" y="703008"/>
                    <a:pt x="2897555" y="722981"/>
                    <a:pt x="2872917" y="722981"/>
                  </a:cubicBezTo>
                  <a:lnTo>
                    <a:pt x="44611" y="722981"/>
                  </a:lnTo>
                  <a:cubicBezTo>
                    <a:pt x="19973" y="722981"/>
                    <a:pt x="0" y="703008"/>
                    <a:pt x="0" y="678370"/>
                  </a:cubicBezTo>
                  <a:lnTo>
                    <a:pt x="0" y="44611"/>
                  </a:lnTo>
                  <a:cubicBezTo>
                    <a:pt x="0" y="32779"/>
                    <a:pt x="4700" y="21432"/>
                    <a:pt x="13066" y="13066"/>
                  </a:cubicBezTo>
                  <a:cubicBezTo>
                    <a:pt x="21432" y="4700"/>
                    <a:pt x="32779" y="0"/>
                    <a:pt x="44611" y="0"/>
                  </a:cubicBezTo>
                  <a:close/>
                </a:path>
              </a:pathLst>
            </a:custGeom>
            <a:solidFill>
              <a:srgbClr val="FDD302"/>
            </a:solidFill>
          </p:spPr>
        </p:sp>
        <p:sp>
          <p:nvSpPr>
            <p:cNvPr name="TextBox 11" id="11"/>
            <p:cNvSpPr txBox="true"/>
            <p:nvPr/>
          </p:nvSpPr>
          <p:spPr>
            <a:xfrm>
              <a:off x="0" y="-38100"/>
              <a:ext cx="2917528" cy="76108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8366916" y="1380726"/>
            <a:ext cx="8758911" cy="2406119"/>
            <a:chOff x="0" y="0"/>
            <a:chExt cx="2887280" cy="793151"/>
          </a:xfrm>
        </p:grpSpPr>
        <p:sp>
          <p:nvSpPr>
            <p:cNvPr name="Freeform 13" id="13"/>
            <p:cNvSpPr/>
            <p:nvPr/>
          </p:nvSpPr>
          <p:spPr>
            <a:xfrm flipH="false" flipV="false" rot="0">
              <a:off x="0" y="0"/>
              <a:ext cx="2887281" cy="793151"/>
            </a:xfrm>
            <a:custGeom>
              <a:avLst/>
              <a:gdLst/>
              <a:ahLst/>
              <a:cxnLst/>
              <a:rect r="r" b="b" t="t" l="l"/>
              <a:pathLst>
                <a:path h="793151" w="2887281">
                  <a:moveTo>
                    <a:pt x="45078" y="0"/>
                  </a:moveTo>
                  <a:lnTo>
                    <a:pt x="2842202" y="0"/>
                  </a:lnTo>
                  <a:cubicBezTo>
                    <a:pt x="2854158" y="0"/>
                    <a:pt x="2865624" y="4749"/>
                    <a:pt x="2874077" y="13203"/>
                  </a:cubicBezTo>
                  <a:cubicBezTo>
                    <a:pt x="2882531" y="21657"/>
                    <a:pt x="2887281" y="33123"/>
                    <a:pt x="2887281" y="45078"/>
                  </a:cubicBezTo>
                  <a:lnTo>
                    <a:pt x="2887281" y="748073"/>
                  </a:lnTo>
                  <a:cubicBezTo>
                    <a:pt x="2887281" y="772969"/>
                    <a:pt x="2867098" y="793151"/>
                    <a:pt x="2842202" y="793151"/>
                  </a:cubicBezTo>
                  <a:lnTo>
                    <a:pt x="45078" y="793151"/>
                  </a:lnTo>
                  <a:cubicBezTo>
                    <a:pt x="20182" y="793151"/>
                    <a:pt x="0" y="772969"/>
                    <a:pt x="0" y="748073"/>
                  </a:cubicBezTo>
                  <a:lnTo>
                    <a:pt x="0" y="45078"/>
                  </a:lnTo>
                  <a:cubicBezTo>
                    <a:pt x="0" y="20182"/>
                    <a:pt x="20182" y="0"/>
                    <a:pt x="45078" y="0"/>
                  </a:cubicBezTo>
                  <a:close/>
                </a:path>
              </a:pathLst>
            </a:custGeom>
            <a:solidFill>
              <a:srgbClr val="6770F3"/>
            </a:solidFill>
          </p:spPr>
        </p:sp>
        <p:sp>
          <p:nvSpPr>
            <p:cNvPr name="TextBox 14" id="14"/>
            <p:cNvSpPr txBox="true"/>
            <p:nvPr/>
          </p:nvSpPr>
          <p:spPr>
            <a:xfrm>
              <a:off x="0" y="-38100"/>
              <a:ext cx="2887280" cy="83125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71988" y="1380726"/>
            <a:ext cx="8568676" cy="8906274"/>
            <a:chOff x="0" y="0"/>
            <a:chExt cx="11424902" cy="11875033"/>
          </a:xfrm>
        </p:grpSpPr>
        <p:grpSp>
          <p:nvGrpSpPr>
            <p:cNvPr name="Group 16" id="16"/>
            <p:cNvGrpSpPr/>
            <p:nvPr/>
          </p:nvGrpSpPr>
          <p:grpSpPr>
            <a:xfrm rot="0">
              <a:off x="200595" y="404173"/>
              <a:ext cx="11224307" cy="11470860"/>
              <a:chOff x="0" y="0"/>
              <a:chExt cx="3107545" cy="3175805"/>
            </a:xfrm>
          </p:grpSpPr>
          <p:sp>
            <p:nvSpPr>
              <p:cNvPr name="Freeform 17" id="17"/>
              <p:cNvSpPr/>
              <p:nvPr/>
            </p:nvSpPr>
            <p:spPr>
              <a:xfrm flipH="false" flipV="false" rot="0">
                <a:off x="0" y="0"/>
                <a:ext cx="3107545" cy="3175805"/>
              </a:xfrm>
              <a:custGeom>
                <a:avLst/>
                <a:gdLst/>
                <a:ahLst/>
                <a:cxnLst/>
                <a:rect r="r" b="b" t="t" l="l"/>
                <a:pathLst>
                  <a:path h="3175805" w="3107545">
                    <a:moveTo>
                      <a:pt x="41883" y="0"/>
                    </a:moveTo>
                    <a:lnTo>
                      <a:pt x="3065662" y="0"/>
                    </a:lnTo>
                    <a:cubicBezTo>
                      <a:pt x="3088793" y="0"/>
                      <a:pt x="3107545" y="18752"/>
                      <a:pt x="3107545" y="41883"/>
                    </a:cubicBezTo>
                    <a:lnTo>
                      <a:pt x="3107545" y="3133922"/>
                    </a:lnTo>
                    <a:cubicBezTo>
                      <a:pt x="3107545" y="3145030"/>
                      <a:pt x="3103132" y="3155683"/>
                      <a:pt x="3095278" y="3163538"/>
                    </a:cubicBezTo>
                    <a:cubicBezTo>
                      <a:pt x="3087423" y="3171393"/>
                      <a:pt x="3076770" y="3175805"/>
                      <a:pt x="3065662" y="3175805"/>
                    </a:cubicBezTo>
                    <a:lnTo>
                      <a:pt x="41883" y="3175805"/>
                    </a:lnTo>
                    <a:cubicBezTo>
                      <a:pt x="18752" y="3175805"/>
                      <a:pt x="0" y="3157054"/>
                      <a:pt x="0" y="3133922"/>
                    </a:cubicBezTo>
                    <a:lnTo>
                      <a:pt x="0" y="41883"/>
                    </a:lnTo>
                    <a:cubicBezTo>
                      <a:pt x="0" y="30775"/>
                      <a:pt x="4413" y="20122"/>
                      <a:pt x="12267" y="12267"/>
                    </a:cubicBezTo>
                    <a:cubicBezTo>
                      <a:pt x="20122" y="4413"/>
                      <a:pt x="30775" y="0"/>
                      <a:pt x="41883" y="0"/>
                    </a:cubicBezTo>
                    <a:close/>
                  </a:path>
                </a:pathLst>
              </a:custGeom>
              <a:solidFill>
                <a:srgbClr val="FDD302"/>
              </a:solidFill>
            </p:spPr>
          </p:sp>
          <p:sp>
            <p:nvSpPr>
              <p:cNvPr name="TextBox 18" id="18"/>
              <p:cNvSpPr txBox="true"/>
              <p:nvPr/>
            </p:nvSpPr>
            <p:spPr>
              <a:xfrm>
                <a:off x="0" y="-38100"/>
                <a:ext cx="3107545" cy="321390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0" y="0"/>
              <a:ext cx="11016529" cy="10912666"/>
              <a:chOff x="0" y="0"/>
              <a:chExt cx="3050020" cy="3021265"/>
            </a:xfrm>
          </p:grpSpPr>
          <p:sp>
            <p:nvSpPr>
              <p:cNvPr name="Freeform 20" id="20"/>
              <p:cNvSpPr/>
              <p:nvPr/>
            </p:nvSpPr>
            <p:spPr>
              <a:xfrm flipH="false" flipV="false" rot="0">
                <a:off x="0" y="0"/>
                <a:ext cx="3050020" cy="3021265"/>
              </a:xfrm>
              <a:custGeom>
                <a:avLst/>
                <a:gdLst/>
                <a:ahLst/>
                <a:cxnLst/>
                <a:rect r="r" b="b" t="t" l="l"/>
                <a:pathLst>
                  <a:path h="3021265" w="3050020">
                    <a:moveTo>
                      <a:pt x="42673" y="0"/>
                    </a:moveTo>
                    <a:lnTo>
                      <a:pt x="3007347" y="0"/>
                    </a:lnTo>
                    <a:cubicBezTo>
                      <a:pt x="3030914" y="0"/>
                      <a:pt x="3050020" y="19105"/>
                      <a:pt x="3050020" y="42673"/>
                    </a:cubicBezTo>
                    <a:lnTo>
                      <a:pt x="3050020" y="2978591"/>
                    </a:lnTo>
                    <a:cubicBezTo>
                      <a:pt x="3050020" y="3002159"/>
                      <a:pt x="3030914" y="3021265"/>
                      <a:pt x="3007347" y="3021265"/>
                    </a:cubicBezTo>
                    <a:lnTo>
                      <a:pt x="42673" y="3021265"/>
                    </a:lnTo>
                    <a:cubicBezTo>
                      <a:pt x="19105" y="3021265"/>
                      <a:pt x="0" y="3002159"/>
                      <a:pt x="0" y="2978591"/>
                    </a:cubicBezTo>
                    <a:lnTo>
                      <a:pt x="0" y="42673"/>
                    </a:lnTo>
                    <a:cubicBezTo>
                      <a:pt x="0" y="19105"/>
                      <a:pt x="19105" y="0"/>
                      <a:pt x="42673" y="0"/>
                    </a:cubicBezTo>
                    <a:close/>
                  </a:path>
                </a:pathLst>
              </a:custGeom>
              <a:solidFill>
                <a:srgbClr val="F4F4F4"/>
              </a:solidFill>
            </p:spPr>
          </p:sp>
          <p:sp>
            <p:nvSpPr>
              <p:cNvPr name="TextBox 21" id="21"/>
              <p:cNvSpPr txBox="true"/>
              <p:nvPr/>
            </p:nvSpPr>
            <p:spPr>
              <a:xfrm>
                <a:off x="0" y="-38100"/>
                <a:ext cx="3050020" cy="3059365"/>
              </a:xfrm>
              <a:prstGeom prst="rect">
                <a:avLst/>
              </a:prstGeom>
            </p:spPr>
            <p:txBody>
              <a:bodyPr anchor="ctr" rtlCol="false" tIns="50800" lIns="50800" bIns="50800" rIns="50800"/>
              <a:lstStyle/>
              <a:p>
                <a:pPr algn="ctr">
                  <a:lnSpc>
                    <a:spcPts val="2659"/>
                  </a:lnSpc>
                  <a:spcBef>
                    <a:spcPct val="0"/>
                  </a:spcBef>
                </a:pPr>
              </a:p>
            </p:txBody>
          </p:sp>
        </p:grpSp>
      </p:grpSp>
      <p:sp>
        <p:nvSpPr>
          <p:cNvPr name="Freeform 22" id="22"/>
          <p:cNvSpPr/>
          <p:nvPr/>
        </p:nvSpPr>
        <p:spPr>
          <a:xfrm flipH="false" flipV="false" rot="1593288">
            <a:off x="16297315" y="5449187"/>
            <a:ext cx="2422699" cy="4471425"/>
          </a:xfrm>
          <a:custGeom>
            <a:avLst/>
            <a:gdLst/>
            <a:ahLst/>
            <a:cxnLst/>
            <a:rect r="r" b="b" t="t" l="l"/>
            <a:pathLst>
              <a:path h="4471425" w="2422699">
                <a:moveTo>
                  <a:pt x="0" y="0"/>
                </a:moveTo>
                <a:lnTo>
                  <a:pt x="2422700" y="0"/>
                </a:lnTo>
                <a:lnTo>
                  <a:pt x="2422700" y="4471424"/>
                </a:lnTo>
                <a:lnTo>
                  <a:pt x="0" y="4471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a:grpSpLocks noChangeAspect="true"/>
          </p:cNvGrpSpPr>
          <p:nvPr/>
        </p:nvGrpSpPr>
        <p:grpSpPr>
          <a:xfrm rot="0">
            <a:off x="8940665" y="4824781"/>
            <a:ext cx="7729449" cy="4433519"/>
            <a:chOff x="0" y="0"/>
            <a:chExt cx="7981950" cy="4578350"/>
          </a:xfrm>
        </p:grpSpPr>
        <p:sp>
          <p:nvSpPr>
            <p:cNvPr name="Freeform 24" id="24"/>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5" id="25"/>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BCBEFA"/>
            </a:solidFill>
          </p:spPr>
        </p:sp>
        <p:sp>
          <p:nvSpPr>
            <p:cNvPr name="Freeform 26" id="26"/>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363BCD"/>
            </a:solidFill>
          </p:spPr>
        </p:sp>
        <p:sp>
          <p:nvSpPr>
            <p:cNvPr name="Freeform 27" id="27"/>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28" id="28"/>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9674" t="-9176" r="-11795" b="0"/>
              </a:stretch>
            </a:blipFill>
          </p:spPr>
        </p:sp>
      </p:grpSp>
      <p:sp>
        <p:nvSpPr>
          <p:cNvPr name="TextBox 29" id="29"/>
          <p:cNvSpPr txBox="true"/>
          <p:nvPr/>
        </p:nvSpPr>
        <p:spPr>
          <a:xfrm rot="0">
            <a:off x="8698034" y="1712340"/>
            <a:ext cx="7611414" cy="1847666"/>
          </a:xfrm>
          <a:prstGeom prst="rect">
            <a:avLst/>
          </a:prstGeom>
        </p:spPr>
        <p:txBody>
          <a:bodyPr anchor="t" rtlCol="false" tIns="0" lIns="0" bIns="0" rIns="0">
            <a:spAutoFit/>
          </a:bodyPr>
          <a:lstStyle/>
          <a:p>
            <a:pPr algn="ctr">
              <a:lnSpc>
                <a:spcPts val="7163"/>
              </a:lnSpc>
            </a:pPr>
            <a:r>
              <a:rPr lang="en-US" sz="6887">
                <a:solidFill>
                  <a:srgbClr val="FFCED9"/>
                </a:solidFill>
                <a:latin typeface="Luducudu"/>
              </a:rPr>
              <a:t>SCRAPING DATA LAMBETURAH</a:t>
            </a:r>
          </a:p>
        </p:txBody>
      </p:sp>
      <p:sp>
        <p:nvSpPr>
          <p:cNvPr name="TextBox 30" id="30"/>
          <p:cNvSpPr txBox="true"/>
          <p:nvPr/>
        </p:nvSpPr>
        <p:spPr>
          <a:xfrm rot="0">
            <a:off x="727052" y="1658336"/>
            <a:ext cx="7615919" cy="7599964"/>
          </a:xfrm>
          <a:prstGeom prst="rect">
            <a:avLst/>
          </a:prstGeom>
        </p:spPr>
        <p:txBody>
          <a:bodyPr anchor="t" rtlCol="false" tIns="0" lIns="0" bIns="0" rIns="0">
            <a:spAutoFit/>
          </a:bodyPr>
          <a:lstStyle/>
          <a:p>
            <a:pPr algn="just">
              <a:lnSpc>
                <a:spcPts val="3031"/>
              </a:lnSpc>
            </a:pPr>
            <a:r>
              <a:rPr lang="en-US" sz="1894">
                <a:solidFill>
                  <a:srgbClr val="373737"/>
                </a:solidFill>
                <a:latin typeface="Montserrat Bold"/>
              </a:rPr>
              <a:t>Penelitian ini menggunakan teknik web scraping dari situs "Lambe Turah" untuk mengumpulkan data secara efektif dan akurat. Data yang terdiri dari judul berita utama, tanggal publikasi, dan tautan artikel berita dikumpulkan menggunakan bahasa pemrograman R dan disimpan di MongoDB. Proses scraping diatur secara otomatis untuk mengumpulkan data setiap hari, mulai dari 8 Juni 2024 hingga 13 Juni 2024, memastikan dataset yang selalu diperbarui dan konsisten.</a:t>
            </a:r>
          </a:p>
          <a:p>
            <a:pPr algn="just">
              <a:lnSpc>
                <a:spcPts val="3031"/>
              </a:lnSpc>
            </a:pPr>
            <a:r>
              <a:rPr lang="en-US" sz="1894">
                <a:solidFill>
                  <a:srgbClr val="373737"/>
                </a:solidFill>
                <a:latin typeface="Montserrat Bold"/>
              </a:rPr>
              <a:t>Untuk memastikan dataset yang konsisten dan selalu diperbarui, proses scraping ini diotomatisasi untuk mengumpulkan data setiap hari selama periode tersebut. Penelitian ini juga memanfaatkan GitHub sebagai alat kontrol versi, kolaborasi, pencadangan, dokumentasi, dan otomatisasi, yang membuat proses scraping menjadi lebih efisien, dapat diandalkan, dan mudah dikelola. Dengan pendekatan ini, penelitian berhasil mengumpulkan data yang kaya dan relevan dari situs "Lambe Turah" secara terus-menerus.</a:t>
            </a:r>
          </a:p>
          <a:p>
            <a:pPr algn="just">
              <a:lnSpc>
                <a:spcPts val="303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5798"/>
        </a:solidFill>
      </p:bgPr>
    </p:bg>
    <p:spTree>
      <p:nvGrpSpPr>
        <p:cNvPr id="1" name=""/>
        <p:cNvGrpSpPr/>
        <p:nvPr/>
      </p:nvGrpSpPr>
      <p:grpSpPr>
        <a:xfrm>
          <a:off x="0" y="0"/>
          <a:ext cx="0" cy="0"/>
          <a:chOff x="0" y="0"/>
          <a:chExt cx="0" cy="0"/>
        </a:xfrm>
      </p:grpSpPr>
      <p:grpSp>
        <p:nvGrpSpPr>
          <p:cNvPr name="Group 2" id="2"/>
          <p:cNvGrpSpPr/>
          <p:nvPr/>
        </p:nvGrpSpPr>
        <p:grpSpPr>
          <a:xfrm rot="0">
            <a:off x="0" y="-53601"/>
            <a:ext cx="18288000" cy="2509203"/>
            <a:chOff x="0" y="0"/>
            <a:chExt cx="4816593" cy="660860"/>
          </a:xfrm>
        </p:grpSpPr>
        <p:sp>
          <p:nvSpPr>
            <p:cNvPr name="Freeform 3" id="3"/>
            <p:cNvSpPr/>
            <p:nvPr/>
          </p:nvSpPr>
          <p:spPr>
            <a:xfrm flipH="false" flipV="false" rot="0">
              <a:off x="0" y="0"/>
              <a:ext cx="4816592" cy="660860"/>
            </a:xfrm>
            <a:custGeom>
              <a:avLst/>
              <a:gdLst/>
              <a:ahLst/>
              <a:cxnLst/>
              <a:rect r="r" b="b" t="t" l="l"/>
              <a:pathLst>
                <a:path h="660860" w="4816592">
                  <a:moveTo>
                    <a:pt x="0" y="0"/>
                  </a:moveTo>
                  <a:lnTo>
                    <a:pt x="4816592" y="0"/>
                  </a:lnTo>
                  <a:lnTo>
                    <a:pt x="4816592" y="660860"/>
                  </a:lnTo>
                  <a:lnTo>
                    <a:pt x="0" y="660860"/>
                  </a:lnTo>
                  <a:close/>
                </a:path>
              </a:pathLst>
            </a:custGeom>
            <a:solidFill>
              <a:srgbClr val="F4F4F4"/>
            </a:solidFill>
          </p:spPr>
        </p:sp>
        <p:sp>
          <p:nvSpPr>
            <p:cNvPr name="TextBox 4" id="4"/>
            <p:cNvSpPr txBox="true"/>
            <p:nvPr/>
          </p:nvSpPr>
          <p:spPr>
            <a:xfrm>
              <a:off x="0" y="-38100"/>
              <a:ext cx="4816593" cy="6989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3656487"/>
            <a:ext cx="18288000" cy="6112088"/>
            <a:chOff x="0" y="0"/>
            <a:chExt cx="24384000" cy="8149451"/>
          </a:xfrm>
        </p:grpSpPr>
        <p:sp>
          <p:nvSpPr>
            <p:cNvPr name="Freeform 6" id="6"/>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4761367" y="1218165"/>
            <a:ext cx="9250967" cy="2930003"/>
            <a:chOff x="0" y="0"/>
            <a:chExt cx="2127042" cy="673685"/>
          </a:xfrm>
        </p:grpSpPr>
        <p:sp>
          <p:nvSpPr>
            <p:cNvPr name="Freeform 10" id="10"/>
            <p:cNvSpPr/>
            <p:nvPr/>
          </p:nvSpPr>
          <p:spPr>
            <a:xfrm flipH="false" flipV="false" rot="0">
              <a:off x="0" y="0"/>
              <a:ext cx="2127042" cy="673685"/>
            </a:xfrm>
            <a:custGeom>
              <a:avLst/>
              <a:gdLst/>
              <a:ahLst/>
              <a:cxnLst/>
              <a:rect r="r" b="b" t="t" l="l"/>
              <a:pathLst>
                <a:path h="673685" w="2127042">
                  <a:moveTo>
                    <a:pt x="42681" y="0"/>
                  </a:moveTo>
                  <a:lnTo>
                    <a:pt x="2084361" y="0"/>
                  </a:lnTo>
                  <a:cubicBezTo>
                    <a:pt x="2095681" y="0"/>
                    <a:pt x="2106537" y="4497"/>
                    <a:pt x="2114541" y="12501"/>
                  </a:cubicBezTo>
                  <a:cubicBezTo>
                    <a:pt x="2122545" y="20505"/>
                    <a:pt x="2127042" y="31361"/>
                    <a:pt x="2127042" y="42681"/>
                  </a:cubicBezTo>
                  <a:lnTo>
                    <a:pt x="2127042" y="631004"/>
                  </a:lnTo>
                  <a:cubicBezTo>
                    <a:pt x="2127042" y="642324"/>
                    <a:pt x="2122545" y="653180"/>
                    <a:pt x="2114541" y="661184"/>
                  </a:cubicBezTo>
                  <a:cubicBezTo>
                    <a:pt x="2106537" y="669188"/>
                    <a:pt x="2095681" y="673685"/>
                    <a:pt x="2084361" y="673685"/>
                  </a:cubicBezTo>
                  <a:lnTo>
                    <a:pt x="42681" y="673685"/>
                  </a:lnTo>
                  <a:cubicBezTo>
                    <a:pt x="31361" y="673685"/>
                    <a:pt x="20505" y="669188"/>
                    <a:pt x="12501" y="661184"/>
                  </a:cubicBezTo>
                  <a:cubicBezTo>
                    <a:pt x="4497" y="653180"/>
                    <a:pt x="0" y="642324"/>
                    <a:pt x="0" y="631004"/>
                  </a:cubicBezTo>
                  <a:lnTo>
                    <a:pt x="0" y="42681"/>
                  </a:lnTo>
                  <a:cubicBezTo>
                    <a:pt x="0" y="31361"/>
                    <a:pt x="4497" y="20505"/>
                    <a:pt x="12501" y="12501"/>
                  </a:cubicBezTo>
                  <a:cubicBezTo>
                    <a:pt x="20505" y="4497"/>
                    <a:pt x="31361" y="0"/>
                    <a:pt x="42681" y="0"/>
                  </a:cubicBezTo>
                  <a:close/>
                </a:path>
              </a:pathLst>
            </a:custGeom>
            <a:solidFill>
              <a:srgbClr val="FDD302"/>
            </a:solidFill>
          </p:spPr>
        </p:sp>
        <p:sp>
          <p:nvSpPr>
            <p:cNvPr name="TextBox 11" id="11"/>
            <p:cNvSpPr txBox="true"/>
            <p:nvPr/>
          </p:nvSpPr>
          <p:spPr>
            <a:xfrm>
              <a:off x="0" y="-38100"/>
              <a:ext cx="2127042" cy="71178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4519619" y="1028700"/>
            <a:ext cx="9250967" cy="2930003"/>
            <a:chOff x="0" y="0"/>
            <a:chExt cx="2127042" cy="673685"/>
          </a:xfrm>
        </p:grpSpPr>
        <p:sp>
          <p:nvSpPr>
            <p:cNvPr name="Freeform 13" id="13"/>
            <p:cNvSpPr/>
            <p:nvPr/>
          </p:nvSpPr>
          <p:spPr>
            <a:xfrm flipH="false" flipV="false" rot="0">
              <a:off x="0" y="0"/>
              <a:ext cx="2127042" cy="673685"/>
            </a:xfrm>
            <a:custGeom>
              <a:avLst/>
              <a:gdLst/>
              <a:ahLst/>
              <a:cxnLst/>
              <a:rect r="r" b="b" t="t" l="l"/>
              <a:pathLst>
                <a:path h="673685" w="2127042">
                  <a:moveTo>
                    <a:pt x="42681" y="0"/>
                  </a:moveTo>
                  <a:lnTo>
                    <a:pt x="2084361" y="0"/>
                  </a:lnTo>
                  <a:cubicBezTo>
                    <a:pt x="2095681" y="0"/>
                    <a:pt x="2106537" y="4497"/>
                    <a:pt x="2114541" y="12501"/>
                  </a:cubicBezTo>
                  <a:cubicBezTo>
                    <a:pt x="2122545" y="20505"/>
                    <a:pt x="2127042" y="31361"/>
                    <a:pt x="2127042" y="42681"/>
                  </a:cubicBezTo>
                  <a:lnTo>
                    <a:pt x="2127042" y="631004"/>
                  </a:lnTo>
                  <a:cubicBezTo>
                    <a:pt x="2127042" y="642324"/>
                    <a:pt x="2122545" y="653180"/>
                    <a:pt x="2114541" y="661184"/>
                  </a:cubicBezTo>
                  <a:cubicBezTo>
                    <a:pt x="2106537" y="669188"/>
                    <a:pt x="2095681" y="673685"/>
                    <a:pt x="2084361" y="673685"/>
                  </a:cubicBezTo>
                  <a:lnTo>
                    <a:pt x="42681" y="673685"/>
                  </a:lnTo>
                  <a:cubicBezTo>
                    <a:pt x="31361" y="673685"/>
                    <a:pt x="20505" y="669188"/>
                    <a:pt x="12501" y="661184"/>
                  </a:cubicBezTo>
                  <a:cubicBezTo>
                    <a:pt x="4497" y="653180"/>
                    <a:pt x="0" y="642324"/>
                    <a:pt x="0" y="631004"/>
                  </a:cubicBezTo>
                  <a:lnTo>
                    <a:pt x="0" y="42681"/>
                  </a:lnTo>
                  <a:cubicBezTo>
                    <a:pt x="0" y="31361"/>
                    <a:pt x="4497" y="20505"/>
                    <a:pt x="12501" y="12501"/>
                  </a:cubicBezTo>
                  <a:cubicBezTo>
                    <a:pt x="20505" y="4497"/>
                    <a:pt x="31361" y="0"/>
                    <a:pt x="42681" y="0"/>
                  </a:cubicBezTo>
                  <a:close/>
                </a:path>
              </a:pathLst>
            </a:custGeom>
            <a:solidFill>
              <a:srgbClr val="6770F3"/>
            </a:solidFill>
          </p:spPr>
        </p:sp>
        <p:sp>
          <p:nvSpPr>
            <p:cNvPr name="TextBox 14" id="14"/>
            <p:cNvSpPr txBox="true"/>
            <p:nvPr/>
          </p:nvSpPr>
          <p:spPr>
            <a:xfrm>
              <a:off x="0" y="-38100"/>
              <a:ext cx="2127042" cy="711785"/>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964080" y="6768147"/>
            <a:ext cx="4619581" cy="685913"/>
            <a:chOff x="0" y="0"/>
            <a:chExt cx="1213635" cy="180200"/>
          </a:xfrm>
        </p:grpSpPr>
        <p:sp>
          <p:nvSpPr>
            <p:cNvPr name="Freeform 16" id="16"/>
            <p:cNvSpPr/>
            <p:nvPr/>
          </p:nvSpPr>
          <p:spPr>
            <a:xfrm flipH="false" flipV="false" rot="0">
              <a:off x="0" y="0"/>
              <a:ext cx="1213635" cy="180200"/>
            </a:xfrm>
            <a:custGeom>
              <a:avLst/>
              <a:gdLst/>
              <a:ahLst/>
              <a:cxnLst/>
              <a:rect r="r" b="b" t="t" l="l"/>
              <a:pathLst>
                <a:path h="180200" w="1213635">
                  <a:moveTo>
                    <a:pt x="45249" y="0"/>
                  </a:moveTo>
                  <a:lnTo>
                    <a:pt x="1168386" y="0"/>
                  </a:lnTo>
                  <a:cubicBezTo>
                    <a:pt x="1180387" y="0"/>
                    <a:pt x="1191896" y="4767"/>
                    <a:pt x="1200382" y="13253"/>
                  </a:cubicBezTo>
                  <a:cubicBezTo>
                    <a:pt x="1208867" y="21739"/>
                    <a:pt x="1213635" y="33248"/>
                    <a:pt x="1213635" y="45249"/>
                  </a:cubicBezTo>
                  <a:lnTo>
                    <a:pt x="1213635" y="134951"/>
                  </a:lnTo>
                  <a:cubicBezTo>
                    <a:pt x="1213635" y="159941"/>
                    <a:pt x="1193376" y="180200"/>
                    <a:pt x="1168386" y="180200"/>
                  </a:cubicBezTo>
                  <a:lnTo>
                    <a:pt x="45249" y="180200"/>
                  </a:lnTo>
                  <a:cubicBezTo>
                    <a:pt x="20259" y="180200"/>
                    <a:pt x="0" y="159941"/>
                    <a:pt x="0" y="134951"/>
                  </a:cubicBezTo>
                  <a:lnTo>
                    <a:pt x="0" y="45249"/>
                  </a:lnTo>
                  <a:cubicBezTo>
                    <a:pt x="0" y="20259"/>
                    <a:pt x="20259" y="0"/>
                    <a:pt x="45249" y="0"/>
                  </a:cubicBezTo>
                  <a:close/>
                </a:path>
              </a:pathLst>
            </a:custGeom>
            <a:solidFill>
              <a:srgbClr val="F4F4F4"/>
            </a:solidFill>
          </p:spPr>
        </p:sp>
        <p:sp>
          <p:nvSpPr>
            <p:cNvPr name="TextBox 17" id="17"/>
            <p:cNvSpPr txBox="true"/>
            <p:nvPr/>
          </p:nvSpPr>
          <p:spPr>
            <a:xfrm>
              <a:off x="0" y="-38100"/>
              <a:ext cx="1213635" cy="218300"/>
            </a:xfrm>
            <a:prstGeom prst="rect">
              <a:avLst/>
            </a:prstGeom>
          </p:spPr>
          <p:txBody>
            <a:bodyPr anchor="ctr" rtlCol="false" tIns="50800" lIns="50800" bIns="50800" rIns="50800"/>
            <a:lstStyle/>
            <a:p>
              <a:pPr algn="ctr">
                <a:lnSpc>
                  <a:spcPts val="3499"/>
                </a:lnSpc>
                <a:spcBef>
                  <a:spcPct val="0"/>
                </a:spcBef>
              </a:pPr>
              <a:r>
                <a:rPr lang="en-US" sz="2499">
                  <a:solidFill>
                    <a:srgbClr val="6770F3"/>
                  </a:solidFill>
                  <a:latin typeface="Luducudu"/>
                </a:rPr>
                <a:t>KATEGORI BERITA POPULER</a:t>
              </a:r>
            </a:p>
          </p:txBody>
        </p:sp>
      </p:grpSp>
      <p:grpSp>
        <p:nvGrpSpPr>
          <p:cNvPr name="Group 18" id="18"/>
          <p:cNvGrpSpPr/>
          <p:nvPr/>
        </p:nvGrpSpPr>
        <p:grpSpPr>
          <a:xfrm rot="0">
            <a:off x="1964080" y="7939835"/>
            <a:ext cx="4619581" cy="1046480"/>
            <a:chOff x="0" y="0"/>
            <a:chExt cx="1213635" cy="274926"/>
          </a:xfrm>
        </p:grpSpPr>
        <p:sp>
          <p:nvSpPr>
            <p:cNvPr name="Freeform 19" id="19"/>
            <p:cNvSpPr/>
            <p:nvPr/>
          </p:nvSpPr>
          <p:spPr>
            <a:xfrm flipH="false" flipV="false" rot="0">
              <a:off x="0" y="0"/>
              <a:ext cx="1213635" cy="274926"/>
            </a:xfrm>
            <a:custGeom>
              <a:avLst/>
              <a:gdLst/>
              <a:ahLst/>
              <a:cxnLst/>
              <a:rect r="r" b="b" t="t" l="l"/>
              <a:pathLst>
                <a:path h="274926" w="1213635">
                  <a:moveTo>
                    <a:pt x="45249" y="0"/>
                  </a:moveTo>
                  <a:lnTo>
                    <a:pt x="1168386" y="0"/>
                  </a:lnTo>
                  <a:cubicBezTo>
                    <a:pt x="1180387" y="0"/>
                    <a:pt x="1191896" y="4767"/>
                    <a:pt x="1200382" y="13253"/>
                  </a:cubicBezTo>
                  <a:cubicBezTo>
                    <a:pt x="1208867" y="21739"/>
                    <a:pt x="1213635" y="33248"/>
                    <a:pt x="1213635" y="45249"/>
                  </a:cubicBezTo>
                  <a:lnTo>
                    <a:pt x="1213635" y="229677"/>
                  </a:lnTo>
                  <a:cubicBezTo>
                    <a:pt x="1213635" y="254668"/>
                    <a:pt x="1193376" y="274926"/>
                    <a:pt x="1168386" y="274926"/>
                  </a:cubicBezTo>
                  <a:lnTo>
                    <a:pt x="45249" y="274926"/>
                  </a:lnTo>
                  <a:cubicBezTo>
                    <a:pt x="33248" y="274926"/>
                    <a:pt x="21739" y="270159"/>
                    <a:pt x="13253" y="261673"/>
                  </a:cubicBezTo>
                  <a:cubicBezTo>
                    <a:pt x="4767" y="253187"/>
                    <a:pt x="0" y="241678"/>
                    <a:pt x="0" y="229677"/>
                  </a:cubicBezTo>
                  <a:lnTo>
                    <a:pt x="0" y="45249"/>
                  </a:lnTo>
                  <a:cubicBezTo>
                    <a:pt x="0" y="20259"/>
                    <a:pt x="20259" y="0"/>
                    <a:pt x="45249" y="0"/>
                  </a:cubicBezTo>
                  <a:close/>
                </a:path>
              </a:pathLst>
            </a:custGeom>
            <a:solidFill>
              <a:srgbClr val="F4F4F4"/>
            </a:solidFill>
          </p:spPr>
        </p:sp>
        <p:sp>
          <p:nvSpPr>
            <p:cNvPr name="TextBox 20" id="20"/>
            <p:cNvSpPr txBox="true"/>
            <p:nvPr/>
          </p:nvSpPr>
          <p:spPr>
            <a:xfrm>
              <a:off x="0" y="-38100"/>
              <a:ext cx="1213635" cy="313026"/>
            </a:xfrm>
            <a:prstGeom prst="rect">
              <a:avLst/>
            </a:prstGeom>
          </p:spPr>
          <p:txBody>
            <a:bodyPr anchor="ctr" rtlCol="false" tIns="50800" lIns="50800" bIns="50800" rIns="50800"/>
            <a:lstStyle/>
            <a:p>
              <a:pPr algn="ctr">
                <a:lnSpc>
                  <a:spcPts val="3499"/>
                </a:lnSpc>
                <a:spcBef>
                  <a:spcPct val="0"/>
                </a:spcBef>
              </a:pPr>
              <a:r>
                <a:rPr lang="en-US" sz="2499">
                  <a:solidFill>
                    <a:srgbClr val="6770F3"/>
                  </a:solidFill>
                  <a:latin typeface="Luducudu"/>
                </a:rPr>
                <a:t>POPULARITAS KATEGORI BERITA SEIRING WAKTU</a:t>
              </a:r>
            </a:p>
          </p:txBody>
        </p:sp>
      </p:grpSp>
      <p:grpSp>
        <p:nvGrpSpPr>
          <p:cNvPr name="Group 21" id="21"/>
          <p:cNvGrpSpPr/>
          <p:nvPr/>
        </p:nvGrpSpPr>
        <p:grpSpPr>
          <a:xfrm rot="0">
            <a:off x="6835312" y="6768147"/>
            <a:ext cx="4619581" cy="685913"/>
            <a:chOff x="0" y="0"/>
            <a:chExt cx="1213635" cy="180200"/>
          </a:xfrm>
        </p:grpSpPr>
        <p:sp>
          <p:nvSpPr>
            <p:cNvPr name="Freeform 22" id="22"/>
            <p:cNvSpPr/>
            <p:nvPr/>
          </p:nvSpPr>
          <p:spPr>
            <a:xfrm flipH="false" flipV="false" rot="0">
              <a:off x="0" y="0"/>
              <a:ext cx="1213635" cy="180200"/>
            </a:xfrm>
            <a:custGeom>
              <a:avLst/>
              <a:gdLst/>
              <a:ahLst/>
              <a:cxnLst/>
              <a:rect r="r" b="b" t="t" l="l"/>
              <a:pathLst>
                <a:path h="180200" w="1213635">
                  <a:moveTo>
                    <a:pt x="45249" y="0"/>
                  </a:moveTo>
                  <a:lnTo>
                    <a:pt x="1168386" y="0"/>
                  </a:lnTo>
                  <a:cubicBezTo>
                    <a:pt x="1180387" y="0"/>
                    <a:pt x="1191896" y="4767"/>
                    <a:pt x="1200382" y="13253"/>
                  </a:cubicBezTo>
                  <a:cubicBezTo>
                    <a:pt x="1208867" y="21739"/>
                    <a:pt x="1213635" y="33248"/>
                    <a:pt x="1213635" y="45249"/>
                  </a:cubicBezTo>
                  <a:lnTo>
                    <a:pt x="1213635" y="134951"/>
                  </a:lnTo>
                  <a:cubicBezTo>
                    <a:pt x="1213635" y="159941"/>
                    <a:pt x="1193376" y="180200"/>
                    <a:pt x="1168386" y="180200"/>
                  </a:cubicBezTo>
                  <a:lnTo>
                    <a:pt x="45249" y="180200"/>
                  </a:lnTo>
                  <a:cubicBezTo>
                    <a:pt x="20259" y="180200"/>
                    <a:pt x="0" y="159941"/>
                    <a:pt x="0" y="134951"/>
                  </a:cubicBezTo>
                  <a:lnTo>
                    <a:pt x="0" y="45249"/>
                  </a:lnTo>
                  <a:cubicBezTo>
                    <a:pt x="0" y="20259"/>
                    <a:pt x="20259" y="0"/>
                    <a:pt x="45249" y="0"/>
                  </a:cubicBezTo>
                  <a:close/>
                </a:path>
              </a:pathLst>
            </a:custGeom>
            <a:solidFill>
              <a:srgbClr val="F4F4F4"/>
            </a:solidFill>
          </p:spPr>
        </p:sp>
        <p:sp>
          <p:nvSpPr>
            <p:cNvPr name="TextBox 23" id="23"/>
            <p:cNvSpPr txBox="true"/>
            <p:nvPr/>
          </p:nvSpPr>
          <p:spPr>
            <a:xfrm>
              <a:off x="0" y="-38100"/>
              <a:ext cx="1213635" cy="218300"/>
            </a:xfrm>
            <a:prstGeom prst="rect">
              <a:avLst/>
            </a:prstGeom>
          </p:spPr>
          <p:txBody>
            <a:bodyPr anchor="ctr" rtlCol="false" tIns="50800" lIns="50800" bIns="50800" rIns="50800"/>
            <a:lstStyle/>
            <a:p>
              <a:pPr algn="ctr">
                <a:lnSpc>
                  <a:spcPts val="3499"/>
                </a:lnSpc>
                <a:spcBef>
                  <a:spcPct val="0"/>
                </a:spcBef>
              </a:pPr>
              <a:r>
                <a:rPr lang="en-US" sz="2499">
                  <a:solidFill>
                    <a:srgbClr val="6770F3"/>
                  </a:solidFill>
                  <a:latin typeface="Luducudu"/>
                </a:rPr>
                <a:t>TREND JUMLAH ARTIKEL </a:t>
              </a:r>
            </a:p>
          </p:txBody>
        </p:sp>
      </p:grpSp>
      <p:grpSp>
        <p:nvGrpSpPr>
          <p:cNvPr name="Group 24" id="24"/>
          <p:cNvGrpSpPr/>
          <p:nvPr/>
        </p:nvGrpSpPr>
        <p:grpSpPr>
          <a:xfrm rot="0">
            <a:off x="6835312" y="8120119"/>
            <a:ext cx="4619581" cy="685913"/>
            <a:chOff x="0" y="0"/>
            <a:chExt cx="1213635" cy="180200"/>
          </a:xfrm>
        </p:grpSpPr>
        <p:sp>
          <p:nvSpPr>
            <p:cNvPr name="Freeform 25" id="25"/>
            <p:cNvSpPr/>
            <p:nvPr/>
          </p:nvSpPr>
          <p:spPr>
            <a:xfrm flipH="false" flipV="false" rot="0">
              <a:off x="0" y="0"/>
              <a:ext cx="1213635" cy="180200"/>
            </a:xfrm>
            <a:custGeom>
              <a:avLst/>
              <a:gdLst/>
              <a:ahLst/>
              <a:cxnLst/>
              <a:rect r="r" b="b" t="t" l="l"/>
              <a:pathLst>
                <a:path h="180200" w="1213635">
                  <a:moveTo>
                    <a:pt x="45249" y="0"/>
                  </a:moveTo>
                  <a:lnTo>
                    <a:pt x="1168386" y="0"/>
                  </a:lnTo>
                  <a:cubicBezTo>
                    <a:pt x="1180387" y="0"/>
                    <a:pt x="1191896" y="4767"/>
                    <a:pt x="1200382" y="13253"/>
                  </a:cubicBezTo>
                  <a:cubicBezTo>
                    <a:pt x="1208867" y="21739"/>
                    <a:pt x="1213635" y="33248"/>
                    <a:pt x="1213635" y="45249"/>
                  </a:cubicBezTo>
                  <a:lnTo>
                    <a:pt x="1213635" y="134951"/>
                  </a:lnTo>
                  <a:cubicBezTo>
                    <a:pt x="1213635" y="159941"/>
                    <a:pt x="1193376" y="180200"/>
                    <a:pt x="1168386" y="180200"/>
                  </a:cubicBezTo>
                  <a:lnTo>
                    <a:pt x="45249" y="180200"/>
                  </a:lnTo>
                  <a:cubicBezTo>
                    <a:pt x="20259" y="180200"/>
                    <a:pt x="0" y="159941"/>
                    <a:pt x="0" y="134951"/>
                  </a:cubicBezTo>
                  <a:lnTo>
                    <a:pt x="0" y="45249"/>
                  </a:lnTo>
                  <a:cubicBezTo>
                    <a:pt x="0" y="20259"/>
                    <a:pt x="20259" y="0"/>
                    <a:pt x="45249" y="0"/>
                  </a:cubicBezTo>
                  <a:close/>
                </a:path>
              </a:pathLst>
            </a:custGeom>
            <a:solidFill>
              <a:srgbClr val="F4F4F4"/>
            </a:solidFill>
          </p:spPr>
        </p:sp>
        <p:sp>
          <p:nvSpPr>
            <p:cNvPr name="TextBox 26" id="26"/>
            <p:cNvSpPr txBox="true"/>
            <p:nvPr/>
          </p:nvSpPr>
          <p:spPr>
            <a:xfrm>
              <a:off x="0" y="-38100"/>
              <a:ext cx="1213635" cy="218300"/>
            </a:xfrm>
            <a:prstGeom prst="rect">
              <a:avLst/>
            </a:prstGeom>
          </p:spPr>
          <p:txBody>
            <a:bodyPr anchor="ctr" rtlCol="false" tIns="50800" lIns="50800" bIns="50800" rIns="50800"/>
            <a:lstStyle/>
            <a:p>
              <a:pPr algn="ctr">
                <a:lnSpc>
                  <a:spcPts val="3499"/>
                </a:lnSpc>
                <a:spcBef>
                  <a:spcPct val="0"/>
                </a:spcBef>
              </a:pPr>
              <a:r>
                <a:rPr lang="en-US" sz="2499">
                  <a:solidFill>
                    <a:srgbClr val="6770F3"/>
                  </a:solidFill>
                  <a:latin typeface="Luducudu"/>
                </a:rPr>
                <a:t>ANALISIS SENTIMEN</a:t>
              </a:r>
            </a:p>
          </p:txBody>
        </p:sp>
      </p:grpSp>
      <p:grpSp>
        <p:nvGrpSpPr>
          <p:cNvPr name="Group 27" id="27"/>
          <p:cNvGrpSpPr/>
          <p:nvPr/>
        </p:nvGrpSpPr>
        <p:grpSpPr>
          <a:xfrm rot="0">
            <a:off x="11702544" y="6768147"/>
            <a:ext cx="4619581" cy="685913"/>
            <a:chOff x="0" y="0"/>
            <a:chExt cx="1213635" cy="180200"/>
          </a:xfrm>
        </p:grpSpPr>
        <p:sp>
          <p:nvSpPr>
            <p:cNvPr name="Freeform 28" id="28"/>
            <p:cNvSpPr/>
            <p:nvPr/>
          </p:nvSpPr>
          <p:spPr>
            <a:xfrm flipH="false" flipV="false" rot="0">
              <a:off x="0" y="0"/>
              <a:ext cx="1213635" cy="180200"/>
            </a:xfrm>
            <a:custGeom>
              <a:avLst/>
              <a:gdLst/>
              <a:ahLst/>
              <a:cxnLst/>
              <a:rect r="r" b="b" t="t" l="l"/>
              <a:pathLst>
                <a:path h="180200" w="1213635">
                  <a:moveTo>
                    <a:pt x="45249" y="0"/>
                  </a:moveTo>
                  <a:lnTo>
                    <a:pt x="1168386" y="0"/>
                  </a:lnTo>
                  <a:cubicBezTo>
                    <a:pt x="1180387" y="0"/>
                    <a:pt x="1191896" y="4767"/>
                    <a:pt x="1200382" y="13253"/>
                  </a:cubicBezTo>
                  <a:cubicBezTo>
                    <a:pt x="1208867" y="21739"/>
                    <a:pt x="1213635" y="33248"/>
                    <a:pt x="1213635" y="45249"/>
                  </a:cubicBezTo>
                  <a:lnTo>
                    <a:pt x="1213635" y="134951"/>
                  </a:lnTo>
                  <a:cubicBezTo>
                    <a:pt x="1213635" y="159941"/>
                    <a:pt x="1193376" y="180200"/>
                    <a:pt x="1168386" y="180200"/>
                  </a:cubicBezTo>
                  <a:lnTo>
                    <a:pt x="45249" y="180200"/>
                  </a:lnTo>
                  <a:cubicBezTo>
                    <a:pt x="20259" y="180200"/>
                    <a:pt x="0" y="159941"/>
                    <a:pt x="0" y="134951"/>
                  </a:cubicBezTo>
                  <a:lnTo>
                    <a:pt x="0" y="45249"/>
                  </a:lnTo>
                  <a:cubicBezTo>
                    <a:pt x="0" y="20259"/>
                    <a:pt x="20259" y="0"/>
                    <a:pt x="45249" y="0"/>
                  </a:cubicBezTo>
                  <a:close/>
                </a:path>
              </a:pathLst>
            </a:custGeom>
            <a:solidFill>
              <a:srgbClr val="F4F4F4"/>
            </a:solidFill>
          </p:spPr>
        </p:sp>
        <p:sp>
          <p:nvSpPr>
            <p:cNvPr name="TextBox 29" id="29"/>
            <p:cNvSpPr txBox="true"/>
            <p:nvPr/>
          </p:nvSpPr>
          <p:spPr>
            <a:xfrm>
              <a:off x="0" y="-38100"/>
              <a:ext cx="1213635" cy="218300"/>
            </a:xfrm>
            <a:prstGeom prst="rect">
              <a:avLst/>
            </a:prstGeom>
          </p:spPr>
          <p:txBody>
            <a:bodyPr anchor="ctr" rtlCol="false" tIns="50800" lIns="50800" bIns="50800" rIns="50800"/>
            <a:lstStyle/>
            <a:p>
              <a:pPr algn="ctr">
                <a:lnSpc>
                  <a:spcPts val="3499"/>
                </a:lnSpc>
                <a:spcBef>
                  <a:spcPct val="0"/>
                </a:spcBef>
              </a:pPr>
              <a:r>
                <a:rPr lang="en-US" sz="2499">
                  <a:solidFill>
                    <a:srgbClr val="6770F3"/>
                  </a:solidFill>
                  <a:latin typeface="Luducudu"/>
                </a:rPr>
                <a:t>WORDCLOUD</a:t>
              </a:r>
            </a:p>
          </p:txBody>
        </p:sp>
      </p:grpSp>
      <p:grpSp>
        <p:nvGrpSpPr>
          <p:cNvPr name="Group 30" id="30"/>
          <p:cNvGrpSpPr/>
          <p:nvPr/>
        </p:nvGrpSpPr>
        <p:grpSpPr>
          <a:xfrm rot="0">
            <a:off x="11702544" y="7939835"/>
            <a:ext cx="4619581" cy="1046480"/>
            <a:chOff x="0" y="0"/>
            <a:chExt cx="1213635" cy="274926"/>
          </a:xfrm>
        </p:grpSpPr>
        <p:sp>
          <p:nvSpPr>
            <p:cNvPr name="Freeform 31" id="31"/>
            <p:cNvSpPr/>
            <p:nvPr/>
          </p:nvSpPr>
          <p:spPr>
            <a:xfrm flipH="false" flipV="false" rot="0">
              <a:off x="0" y="0"/>
              <a:ext cx="1213635" cy="274926"/>
            </a:xfrm>
            <a:custGeom>
              <a:avLst/>
              <a:gdLst/>
              <a:ahLst/>
              <a:cxnLst/>
              <a:rect r="r" b="b" t="t" l="l"/>
              <a:pathLst>
                <a:path h="274926" w="1213635">
                  <a:moveTo>
                    <a:pt x="45249" y="0"/>
                  </a:moveTo>
                  <a:lnTo>
                    <a:pt x="1168386" y="0"/>
                  </a:lnTo>
                  <a:cubicBezTo>
                    <a:pt x="1180387" y="0"/>
                    <a:pt x="1191896" y="4767"/>
                    <a:pt x="1200382" y="13253"/>
                  </a:cubicBezTo>
                  <a:cubicBezTo>
                    <a:pt x="1208867" y="21739"/>
                    <a:pt x="1213635" y="33248"/>
                    <a:pt x="1213635" y="45249"/>
                  </a:cubicBezTo>
                  <a:lnTo>
                    <a:pt x="1213635" y="229677"/>
                  </a:lnTo>
                  <a:cubicBezTo>
                    <a:pt x="1213635" y="254668"/>
                    <a:pt x="1193376" y="274926"/>
                    <a:pt x="1168386" y="274926"/>
                  </a:cubicBezTo>
                  <a:lnTo>
                    <a:pt x="45249" y="274926"/>
                  </a:lnTo>
                  <a:cubicBezTo>
                    <a:pt x="33248" y="274926"/>
                    <a:pt x="21739" y="270159"/>
                    <a:pt x="13253" y="261673"/>
                  </a:cubicBezTo>
                  <a:cubicBezTo>
                    <a:pt x="4767" y="253187"/>
                    <a:pt x="0" y="241678"/>
                    <a:pt x="0" y="229677"/>
                  </a:cubicBezTo>
                  <a:lnTo>
                    <a:pt x="0" y="45249"/>
                  </a:lnTo>
                  <a:cubicBezTo>
                    <a:pt x="0" y="20259"/>
                    <a:pt x="20259" y="0"/>
                    <a:pt x="45249" y="0"/>
                  </a:cubicBezTo>
                  <a:close/>
                </a:path>
              </a:pathLst>
            </a:custGeom>
            <a:solidFill>
              <a:srgbClr val="F4F4F4"/>
            </a:solidFill>
          </p:spPr>
        </p:sp>
        <p:sp>
          <p:nvSpPr>
            <p:cNvPr name="TextBox 32" id="32"/>
            <p:cNvSpPr txBox="true"/>
            <p:nvPr/>
          </p:nvSpPr>
          <p:spPr>
            <a:xfrm>
              <a:off x="0" y="-38100"/>
              <a:ext cx="1213635" cy="313026"/>
            </a:xfrm>
            <a:prstGeom prst="rect">
              <a:avLst/>
            </a:prstGeom>
          </p:spPr>
          <p:txBody>
            <a:bodyPr anchor="ctr" rtlCol="false" tIns="50800" lIns="50800" bIns="50800" rIns="50800"/>
            <a:lstStyle/>
            <a:p>
              <a:pPr algn="ctr">
                <a:lnSpc>
                  <a:spcPts val="3499"/>
                </a:lnSpc>
                <a:spcBef>
                  <a:spcPct val="0"/>
                </a:spcBef>
              </a:pPr>
              <a:r>
                <a:rPr lang="en-US" sz="2499">
                  <a:solidFill>
                    <a:srgbClr val="6770F3"/>
                  </a:solidFill>
                  <a:latin typeface="Luducudu"/>
                </a:rPr>
                <a:t>DISTRIBUSI SENTIMEN DALAM JUDUL BERITA PER KATEGORI</a:t>
              </a:r>
            </a:p>
          </p:txBody>
        </p:sp>
      </p:grpSp>
      <p:sp>
        <p:nvSpPr>
          <p:cNvPr name="Freeform 33" id="33"/>
          <p:cNvSpPr/>
          <p:nvPr/>
        </p:nvSpPr>
        <p:spPr>
          <a:xfrm flipH="false" flipV="false" rot="0">
            <a:off x="-998726" y="2103047"/>
            <a:ext cx="4735209" cy="781310"/>
          </a:xfrm>
          <a:custGeom>
            <a:avLst/>
            <a:gdLst/>
            <a:ahLst/>
            <a:cxnLst/>
            <a:rect r="r" b="b" t="t" l="l"/>
            <a:pathLst>
              <a:path h="781310" w="4735209">
                <a:moveTo>
                  <a:pt x="0" y="0"/>
                </a:moveTo>
                <a:lnTo>
                  <a:pt x="4735210" y="0"/>
                </a:lnTo>
                <a:lnTo>
                  <a:pt x="4735210" y="781309"/>
                </a:lnTo>
                <a:lnTo>
                  <a:pt x="0" y="781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4985920" y="208884"/>
            <a:ext cx="2672409" cy="3378908"/>
          </a:xfrm>
          <a:custGeom>
            <a:avLst/>
            <a:gdLst/>
            <a:ahLst/>
            <a:cxnLst/>
            <a:rect r="r" b="b" t="t" l="l"/>
            <a:pathLst>
              <a:path h="3378908" w="2672409">
                <a:moveTo>
                  <a:pt x="0" y="0"/>
                </a:moveTo>
                <a:lnTo>
                  <a:pt x="2672409" y="0"/>
                </a:lnTo>
                <a:lnTo>
                  <a:pt x="2672409" y="3378908"/>
                </a:lnTo>
                <a:lnTo>
                  <a:pt x="0" y="3378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0" y="45647"/>
            <a:ext cx="5477271" cy="4114800"/>
          </a:xfrm>
          <a:custGeom>
            <a:avLst/>
            <a:gdLst/>
            <a:ahLst/>
            <a:cxnLst/>
            <a:rect r="r" b="b" t="t" l="l"/>
            <a:pathLst>
              <a:path h="4114800" w="5477271">
                <a:moveTo>
                  <a:pt x="0" y="0"/>
                </a:moveTo>
                <a:lnTo>
                  <a:pt x="5477271" y="0"/>
                </a:lnTo>
                <a:lnTo>
                  <a:pt x="54772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6" id="36"/>
          <p:cNvSpPr txBox="true"/>
          <p:nvPr/>
        </p:nvSpPr>
        <p:spPr>
          <a:xfrm rot="0">
            <a:off x="1734635" y="4461842"/>
            <a:ext cx="16046469" cy="1906905"/>
          </a:xfrm>
          <a:prstGeom prst="rect">
            <a:avLst/>
          </a:prstGeom>
        </p:spPr>
        <p:txBody>
          <a:bodyPr anchor="t" rtlCol="false" tIns="0" lIns="0" bIns="0" rIns="0">
            <a:spAutoFit/>
          </a:bodyPr>
          <a:lstStyle/>
          <a:p>
            <a:pPr algn="ctr">
              <a:lnSpc>
                <a:spcPts val="3840"/>
              </a:lnSpc>
            </a:pPr>
            <a:r>
              <a:rPr lang="en-US" sz="2400">
                <a:solidFill>
                  <a:srgbClr val="FFCED9"/>
                </a:solidFill>
                <a:latin typeface="Montserrat Medium"/>
              </a:rPr>
              <a:t>Lambe Turah" memiliki banyak pengikut dan sering kali postingannya menjadi viral karena konten yang menarik dan kontroversial. Namun, karena sering kali berisi gosip, informasi yang disebarkan oleh akun ini perlu diterima dengan hati-hati dan sebaiknya diverifikasi lebih lanjut sebelum dianggap sebagai kebenaran. maka disini dilakukan visualisasi selama 1 minggu pertama dibulan juni 2024</a:t>
            </a:r>
          </a:p>
        </p:txBody>
      </p:sp>
      <p:sp>
        <p:nvSpPr>
          <p:cNvPr name="TextBox 37" id="37"/>
          <p:cNvSpPr txBox="true"/>
          <p:nvPr/>
        </p:nvSpPr>
        <p:spPr>
          <a:xfrm rot="0">
            <a:off x="4129094" y="1638645"/>
            <a:ext cx="10032017" cy="1824413"/>
          </a:xfrm>
          <a:prstGeom prst="rect">
            <a:avLst/>
          </a:prstGeom>
        </p:spPr>
        <p:txBody>
          <a:bodyPr anchor="t" rtlCol="false" tIns="0" lIns="0" bIns="0" rIns="0">
            <a:spAutoFit/>
          </a:bodyPr>
          <a:lstStyle/>
          <a:p>
            <a:pPr algn="ctr">
              <a:lnSpc>
                <a:spcPts val="13805"/>
              </a:lnSpc>
            </a:pPr>
            <a:r>
              <a:rPr lang="en-US" sz="13274">
                <a:solidFill>
                  <a:srgbClr val="FFCED9"/>
                </a:solidFill>
                <a:latin typeface="Luducudu"/>
              </a:rPr>
              <a:t>VISUALISASI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6770" y="0"/>
            <a:ext cx="18288000" cy="12214652"/>
            <a:chOff x="0" y="0"/>
            <a:chExt cx="24384000" cy="16286202"/>
          </a:xfrm>
        </p:grpSpPr>
        <p:sp>
          <p:nvSpPr>
            <p:cNvPr name="Freeform 3" id="3"/>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alphaModFix amt="34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0" y="0"/>
            <a:ext cx="9374591" cy="10287000"/>
            <a:chOff x="0" y="0"/>
            <a:chExt cx="2469028" cy="2709333"/>
          </a:xfrm>
        </p:grpSpPr>
        <p:sp>
          <p:nvSpPr>
            <p:cNvPr name="Freeform 10" id="10"/>
            <p:cNvSpPr/>
            <p:nvPr/>
          </p:nvSpPr>
          <p:spPr>
            <a:xfrm flipH="false" flipV="false" rot="0">
              <a:off x="0" y="0"/>
              <a:ext cx="2469028" cy="2709333"/>
            </a:xfrm>
            <a:custGeom>
              <a:avLst/>
              <a:gdLst/>
              <a:ahLst/>
              <a:cxnLst/>
              <a:rect r="r" b="b" t="t" l="l"/>
              <a:pathLst>
                <a:path h="2709333" w="2469028">
                  <a:moveTo>
                    <a:pt x="0" y="0"/>
                  </a:moveTo>
                  <a:lnTo>
                    <a:pt x="2469028" y="0"/>
                  </a:lnTo>
                  <a:lnTo>
                    <a:pt x="2469028" y="2709333"/>
                  </a:lnTo>
                  <a:lnTo>
                    <a:pt x="0" y="2709333"/>
                  </a:lnTo>
                  <a:close/>
                </a:path>
              </a:pathLst>
            </a:custGeom>
            <a:solidFill>
              <a:srgbClr val="FFCED9"/>
            </a:solidFill>
          </p:spPr>
        </p:sp>
        <p:sp>
          <p:nvSpPr>
            <p:cNvPr name="TextBox 11" id="11"/>
            <p:cNvSpPr txBox="true"/>
            <p:nvPr/>
          </p:nvSpPr>
          <p:spPr>
            <a:xfrm>
              <a:off x="0" y="-38100"/>
              <a:ext cx="2469028"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3517759" y="8202355"/>
            <a:ext cx="4770241" cy="1075473"/>
          </a:xfrm>
          <a:custGeom>
            <a:avLst/>
            <a:gdLst/>
            <a:ahLst/>
            <a:cxnLst/>
            <a:rect r="r" b="b" t="t" l="l"/>
            <a:pathLst>
              <a:path h="1075473" w="4770241">
                <a:moveTo>
                  <a:pt x="0" y="0"/>
                </a:moveTo>
                <a:lnTo>
                  <a:pt x="4770241" y="0"/>
                </a:lnTo>
                <a:lnTo>
                  <a:pt x="4770241" y="1075473"/>
                </a:lnTo>
                <a:lnTo>
                  <a:pt x="0" y="1075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946091" y="2590789"/>
            <a:ext cx="8147641" cy="5028258"/>
          </a:xfrm>
          <a:custGeom>
            <a:avLst/>
            <a:gdLst/>
            <a:ahLst/>
            <a:cxnLst/>
            <a:rect r="r" b="b" t="t" l="l"/>
            <a:pathLst>
              <a:path h="5028258" w="8147641">
                <a:moveTo>
                  <a:pt x="0" y="0"/>
                </a:moveTo>
                <a:lnTo>
                  <a:pt x="8147641" y="0"/>
                </a:lnTo>
                <a:lnTo>
                  <a:pt x="8147641" y="5028259"/>
                </a:lnTo>
                <a:lnTo>
                  <a:pt x="0" y="5028259"/>
                </a:lnTo>
                <a:lnTo>
                  <a:pt x="0" y="0"/>
                </a:lnTo>
                <a:close/>
              </a:path>
            </a:pathLst>
          </a:custGeom>
          <a:blipFill>
            <a:blip r:embed="rId6"/>
            <a:stretch>
              <a:fillRect l="0" t="0" r="0" b="0"/>
            </a:stretch>
          </a:blipFill>
        </p:spPr>
      </p:sp>
      <p:sp>
        <p:nvSpPr>
          <p:cNvPr name="Freeform 14" id="14"/>
          <p:cNvSpPr/>
          <p:nvPr/>
        </p:nvSpPr>
        <p:spPr>
          <a:xfrm flipH="false" flipV="false" rot="-4641701">
            <a:off x="8115092" y="4188762"/>
            <a:ext cx="1325721" cy="2783003"/>
          </a:xfrm>
          <a:custGeom>
            <a:avLst/>
            <a:gdLst/>
            <a:ahLst/>
            <a:cxnLst/>
            <a:rect r="r" b="b" t="t" l="l"/>
            <a:pathLst>
              <a:path h="2783003" w="1325721">
                <a:moveTo>
                  <a:pt x="0" y="0"/>
                </a:moveTo>
                <a:lnTo>
                  <a:pt x="1325722" y="0"/>
                </a:lnTo>
                <a:lnTo>
                  <a:pt x="1325722" y="2783004"/>
                </a:lnTo>
                <a:lnTo>
                  <a:pt x="0" y="27830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15" id="15"/>
          <p:cNvGrpSpPr/>
          <p:nvPr/>
        </p:nvGrpSpPr>
        <p:grpSpPr>
          <a:xfrm rot="0">
            <a:off x="827145" y="544398"/>
            <a:ext cx="7720301" cy="4560520"/>
            <a:chOff x="0" y="0"/>
            <a:chExt cx="10293734" cy="6080694"/>
          </a:xfrm>
        </p:grpSpPr>
        <p:grpSp>
          <p:nvGrpSpPr>
            <p:cNvPr name="Group 16" id="16"/>
            <p:cNvGrpSpPr/>
            <p:nvPr/>
          </p:nvGrpSpPr>
          <p:grpSpPr>
            <a:xfrm rot="0">
              <a:off x="664850" y="979816"/>
              <a:ext cx="9628884" cy="5100878"/>
              <a:chOff x="0" y="0"/>
              <a:chExt cx="1530405" cy="810729"/>
            </a:xfrm>
          </p:grpSpPr>
          <p:sp>
            <p:nvSpPr>
              <p:cNvPr name="Freeform 17" id="17"/>
              <p:cNvSpPr/>
              <p:nvPr/>
            </p:nvSpPr>
            <p:spPr>
              <a:xfrm flipH="false" flipV="false" rot="0">
                <a:off x="0" y="0"/>
                <a:ext cx="1530405" cy="810729"/>
              </a:xfrm>
              <a:custGeom>
                <a:avLst/>
                <a:gdLst/>
                <a:ahLst/>
                <a:cxnLst/>
                <a:rect r="r" b="b" t="t" l="l"/>
                <a:pathLst>
                  <a:path h="810729" w="1530405">
                    <a:moveTo>
                      <a:pt x="54674" y="0"/>
                    </a:moveTo>
                    <a:lnTo>
                      <a:pt x="1475731" y="0"/>
                    </a:lnTo>
                    <a:cubicBezTo>
                      <a:pt x="1505927" y="0"/>
                      <a:pt x="1530405" y="24478"/>
                      <a:pt x="1530405" y="54674"/>
                    </a:cubicBezTo>
                    <a:lnTo>
                      <a:pt x="1530405" y="756054"/>
                    </a:lnTo>
                    <a:cubicBezTo>
                      <a:pt x="1530405" y="770555"/>
                      <a:pt x="1524645" y="784461"/>
                      <a:pt x="1514392" y="794715"/>
                    </a:cubicBezTo>
                    <a:cubicBezTo>
                      <a:pt x="1504138" y="804968"/>
                      <a:pt x="1490232" y="810729"/>
                      <a:pt x="1475731" y="810729"/>
                    </a:cubicBezTo>
                    <a:lnTo>
                      <a:pt x="54674" y="810729"/>
                    </a:lnTo>
                    <a:cubicBezTo>
                      <a:pt x="40174" y="810729"/>
                      <a:pt x="26267" y="804968"/>
                      <a:pt x="16014" y="794715"/>
                    </a:cubicBezTo>
                    <a:cubicBezTo>
                      <a:pt x="5760" y="784461"/>
                      <a:pt x="0" y="770555"/>
                      <a:pt x="0" y="756054"/>
                    </a:cubicBezTo>
                    <a:lnTo>
                      <a:pt x="0" y="54674"/>
                    </a:lnTo>
                    <a:cubicBezTo>
                      <a:pt x="0" y="40174"/>
                      <a:pt x="5760" y="26267"/>
                      <a:pt x="16014" y="16014"/>
                    </a:cubicBezTo>
                    <a:cubicBezTo>
                      <a:pt x="26267" y="5760"/>
                      <a:pt x="40174" y="0"/>
                      <a:pt x="54674" y="0"/>
                    </a:cubicBezTo>
                    <a:close/>
                  </a:path>
                </a:pathLst>
              </a:custGeom>
              <a:solidFill>
                <a:srgbClr val="FA5798"/>
              </a:solidFill>
            </p:spPr>
          </p:sp>
          <p:sp>
            <p:nvSpPr>
              <p:cNvPr name="TextBox 18" id="18"/>
              <p:cNvSpPr txBox="true"/>
              <p:nvPr/>
            </p:nvSpPr>
            <p:spPr>
              <a:xfrm>
                <a:off x="0" y="-38100"/>
                <a:ext cx="1530405" cy="848829"/>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0" y="0"/>
              <a:ext cx="9071687" cy="5528307"/>
              <a:chOff x="0" y="0"/>
              <a:chExt cx="1441845" cy="878664"/>
            </a:xfrm>
          </p:grpSpPr>
          <p:sp>
            <p:nvSpPr>
              <p:cNvPr name="Freeform 20" id="20"/>
              <p:cNvSpPr/>
              <p:nvPr/>
            </p:nvSpPr>
            <p:spPr>
              <a:xfrm flipH="false" flipV="false" rot="0">
                <a:off x="0" y="0"/>
                <a:ext cx="1441845" cy="878664"/>
              </a:xfrm>
              <a:custGeom>
                <a:avLst/>
                <a:gdLst/>
                <a:ahLst/>
                <a:cxnLst/>
                <a:rect r="r" b="b" t="t" l="l"/>
                <a:pathLst>
                  <a:path h="878664" w="1441845">
                    <a:moveTo>
                      <a:pt x="58032" y="0"/>
                    </a:moveTo>
                    <a:lnTo>
                      <a:pt x="1383813" y="0"/>
                    </a:lnTo>
                    <a:cubicBezTo>
                      <a:pt x="1415863" y="0"/>
                      <a:pt x="1441845" y="25982"/>
                      <a:pt x="1441845" y="58032"/>
                    </a:cubicBezTo>
                    <a:lnTo>
                      <a:pt x="1441845" y="820631"/>
                    </a:lnTo>
                    <a:cubicBezTo>
                      <a:pt x="1441845" y="852682"/>
                      <a:pt x="1415863" y="878664"/>
                      <a:pt x="1383813" y="878664"/>
                    </a:cubicBezTo>
                    <a:lnTo>
                      <a:pt x="58032" y="878664"/>
                    </a:lnTo>
                    <a:cubicBezTo>
                      <a:pt x="25982" y="878664"/>
                      <a:pt x="0" y="852682"/>
                      <a:pt x="0" y="820631"/>
                    </a:cubicBezTo>
                    <a:lnTo>
                      <a:pt x="0" y="58032"/>
                    </a:lnTo>
                    <a:cubicBezTo>
                      <a:pt x="0" y="25982"/>
                      <a:pt x="25982" y="0"/>
                      <a:pt x="58032" y="0"/>
                    </a:cubicBezTo>
                    <a:close/>
                  </a:path>
                </a:pathLst>
              </a:custGeom>
              <a:solidFill>
                <a:srgbClr val="6770F3"/>
              </a:solidFill>
            </p:spPr>
          </p:sp>
          <p:sp>
            <p:nvSpPr>
              <p:cNvPr name="TextBox 21" id="21"/>
              <p:cNvSpPr txBox="true"/>
              <p:nvPr/>
            </p:nvSpPr>
            <p:spPr>
              <a:xfrm>
                <a:off x="0" y="-38100"/>
                <a:ext cx="1441845" cy="916764"/>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792966" y="152400"/>
              <a:ext cx="7485755" cy="5375907"/>
            </a:xfrm>
            <a:prstGeom prst="rect">
              <a:avLst/>
            </a:prstGeom>
          </p:spPr>
          <p:txBody>
            <a:bodyPr anchor="t" rtlCol="false" tIns="0" lIns="0" bIns="0" rIns="0">
              <a:spAutoFit/>
            </a:bodyPr>
            <a:lstStyle/>
            <a:p>
              <a:pPr algn="ctr">
                <a:lnSpc>
                  <a:spcPts val="10389"/>
                </a:lnSpc>
              </a:pPr>
              <a:r>
                <a:rPr lang="en-US" sz="9989">
                  <a:solidFill>
                    <a:srgbClr val="FFCED9"/>
                  </a:solidFill>
                  <a:latin typeface="Luducudu"/>
                </a:rPr>
                <a:t>Kategori berita populer</a:t>
              </a:r>
            </a:p>
          </p:txBody>
        </p:sp>
      </p:grpSp>
      <p:sp>
        <p:nvSpPr>
          <p:cNvPr name="Freeform 23" id="23"/>
          <p:cNvSpPr/>
          <p:nvPr/>
        </p:nvSpPr>
        <p:spPr>
          <a:xfrm flipH="false" flipV="false" rot="0">
            <a:off x="10950382" y="180066"/>
            <a:ext cx="2567377" cy="1697268"/>
          </a:xfrm>
          <a:custGeom>
            <a:avLst/>
            <a:gdLst/>
            <a:ahLst/>
            <a:cxnLst/>
            <a:rect r="r" b="b" t="t" l="l"/>
            <a:pathLst>
              <a:path h="1697268" w="2567377">
                <a:moveTo>
                  <a:pt x="0" y="0"/>
                </a:moveTo>
                <a:lnTo>
                  <a:pt x="2567377" y="0"/>
                </a:lnTo>
                <a:lnTo>
                  <a:pt x="2567377" y="1697268"/>
                </a:lnTo>
                <a:lnTo>
                  <a:pt x="0" y="16972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223371" y="6031126"/>
            <a:ext cx="8927848" cy="3470735"/>
          </a:xfrm>
          <a:prstGeom prst="rect">
            <a:avLst/>
          </a:prstGeom>
        </p:spPr>
        <p:txBody>
          <a:bodyPr anchor="t" rtlCol="false" tIns="0" lIns="0" bIns="0" rIns="0">
            <a:spAutoFit/>
          </a:bodyPr>
          <a:lstStyle/>
          <a:p>
            <a:pPr algn="l">
              <a:lnSpc>
                <a:spcPts val="3485"/>
              </a:lnSpc>
            </a:pPr>
            <a:r>
              <a:rPr lang="en-US" sz="2178">
                <a:solidFill>
                  <a:srgbClr val="373737"/>
                </a:solidFill>
                <a:latin typeface="Montserrat"/>
              </a:rPr>
              <a:t>Grafik distribusi kategori berita dari "Lambe Turah" menunjukkan bahwa kategori paling populer adalah "Hot News" dengan 32 artikel, diikuti oleh kategori "Seleb" dengan 27 artikel. Konten video juga cukup sering diposting, dengan 19 artikel, dan kategori "Viral" memiliki 16 artikel. Sementara itu, kategori seperti "Musik" dan "Sosial" hanya memiliki satu artikel masing-masing, menunjukkan bahwa topik ini jarang dibahas atau kurang menarik perhatian dibandingkan kategori lainnya.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CED9"/>
        </a:solidFill>
      </p:bgPr>
    </p:bg>
    <p:spTree>
      <p:nvGrpSpPr>
        <p:cNvPr id="1" name=""/>
        <p:cNvGrpSpPr/>
        <p:nvPr/>
      </p:nvGrpSpPr>
      <p:grpSpPr>
        <a:xfrm>
          <a:off x="0" y="0"/>
          <a:ext cx="0" cy="0"/>
          <a:chOff x="0" y="0"/>
          <a:chExt cx="0" cy="0"/>
        </a:xfrm>
      </p:grpSpPr>
      <p:grpSp>
        <p:nvGrpSpPr>
          <p:cNvPr name="Group 2" id="2"/>
          <p:cNvGrpSpPr/>
          <p:nvPr/>
        </p:nvGrpSpPr>
        <p:grpSpPr>
          <a:xfrm rot="0">
            <a:off x="204" y="141898"/>
            <a:ext cx="18288000" cy="12214652"/>
            <a:chOff x="0" y="0"/>
            <a:chExt cx="24384000" cy="16286202"/>
          </a:xfrm>
        </p:grpSpPr>
        <p:sp>
          <p:nvSpPr>
            <p:cNvPr name="Freeform 3" id="3"/>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11722"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34549" y="8136751"/>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3934317" y="1028700"/>
            <a:ext cx="11327949" cy="3038563"/>
            <a:chOff x="0" y="0"/>
            <a:chExt cx="2604594" cy="698646"/>
          </a:xfrm>
        </p:grpSpPr>
        <p:sp>
          <p:nvSpPr>
            <p:cNvPr name="Freeform 10" id="10"/>
            <p:cNvSpPr/>
            <p:nvPr/>
          </p:nvSpPr>
          <p:spPr>
            <a:xfrm flipH="false" flipV="false" rot="0">
              <a:off x="0" y="0"/>
              <a:ext cx="2604595" cy="698646"/>
            </a:xfrm>
            <a:custGeom>
              <a:avLst/>
              <a:gdLst/>
              <a:ahLst/>
              <a:cxnLst/>
              <a:rect r="r" b="b" t="t" l="l"/>
              <a:pathLst>
                <a:path h="698646" w="2604595">
                  <a:moveTo>
                    <a:pt x="34855" y="0"/>
                  </a:moveTo>
                  <a:lnTo>
                    <a:pt x="2569739" y="0"/>
                  </a:lnTo>
                  <a:cubicBezTo>
                    <a:pt x="2578983" y="0"/>
                    <a:pt x="2587849" y="3672"/>
                    <a:pt x="2594386" y="10209"/>
                  </a:cubicBezTo>
                  <a:cubicBezTo>
                    <a:pt x="2600922" y="16745"/>
                    <a:pt x="2604595" y="25611"/>
                    <a:pt x="2604595" y="34855"/>
                  </a:cubicBezTo>
                  <a:lnTo>
                    <a:pt x="2604595" y="663791"/>
                  </a:lnTo>
                  <a:cubicBezTo>
                    <a:pt x="2604595" y="673035"/>
                    <a:pt x="2600922" y="681900"/>
                    <a:pt x="2594386" y="688437"/>
                  </a:cubicBezTo>
                  <a:cubicBezTo>
                    <a:pt x="2587849" y="694974"/>
                    <a:pt x="2578983" y="698646"/>
                    <a:pt x="2569739" y="698646"/>
                  </a:cubicBezTo>
                  <a:lnTo>
                    <a:pt x="34855" y="698646"/>
                  </a:lnTo>
                  <a:cubicBezTo>
                    <a:pt x="25611" y="698646"/>
                    <a:pt x="16745" y="694974"/>
                    <a:pt x="10209" y="688437"/>
                  </a:cubicBezTo>
                  <a:cubicBezTo>
                    <a:pt x="3672" y="681900"/>
                    <a:pt x="0" y="673035"/>
                    <a:pt x="0" y="663791"/>
                  </a:cubicBezTo>
                  <a:lnTo>
                    <a:pt x="0" y="34855"/>
                  </a:lnTo>
                  <a:cubicBezTo>
                    <a:pt x="0" y="25611"/>
                    <a:pt x="3672" y="16745"/>
                    <a:pt x="10209" y="10209"/>
                  </a:cubicBezTo>
                  <a:cubicBezTo>
                    <a:pt x="16745" y="3672"/>
                    <a:pt x="25611" y="0"/>
                    <a:pt x="34855" y="0"/>
                  </a:cubicBezTo>
                  <a:close/>
                </a:path>
              </a:pathLst>
            </a:custGeom>
            <a:solidFill>
              <a:srgbClr val="FDD302"/>
            </a:solidFill>
          </p:spPr>
        </p:sp>
        <p:sp>
          <p:nvSpPr>
            <p:cNvPr name="TextBox 11" id="11"/>
            <p:cNvSpPr txBox="true"/>
            <p:nvPr/>
          </p:nvSpPr>
          <p:spPr>
            <a:xfrm>
              <a:off x="0" y="-38100"/>
              <a:ext cx="2604594" cy="736746"/>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3555581" y="460123"/>
            <a:ext cx="11176839" cy="2930003"/>
            <a:chOff x="0" y="0"/>
            <a:chExt cx="2569850" cy="673685"/>
          </a:xfrm>
        </p:grpSpPr>
        <p:sp>
          <p:nvSpPr>
            <p:cNvPr name="Freeform 13" id="13"/>
            <p:cNvSpPr/>
            <p:nvPr/>
          </p:nvSpPr>
          <p:spPr>
            <a:xfrm flipH="false" flipV="false" rot="0">
              <a:off x="0" y="0"/>
              <a:ext cx="2569850" cy="673685"/>
            </a:xfrm>
            <a:custGeom>
              <a:avLst/>
              <a:gdLst/>
              <a:ahLst/>
              <a:cxnLst/>
              <a:rect r="r" b="b" t="t" l="l"/>
              <a:pathLst>
                <a:path h="673685" w="2569850">
                  <a:moveTo>
                    <a:pt x="35326" y="0"/>
                  </a:moveTo>
                  <a:lnTo>
                    <a:pt x="2534524" y="0"/>
                  </a:lnTo>
                  <a:cubicBezTo>
                    <a:pt x="2543893" y="0"/>
                    <a:pt x="2552878" y="3722"/>
                    <a:pt x="2559503" y="10347"/>
                  </a:cubicBezTo>
                  <a:cubicBezTo>
                    <a:pt x="2566128" y="16972"/>
                    <a:pt x="2569850" y="25957"/>
                    <a:pt x="2569850" y="35326"/>
                  </a:cubicBezTo>
                  <a:lnTo>
                    <a:pt x="2569850" y="638359"/>
                  </a:lnTo>
                  <a:cubicBezTo>
                    <a:pt x="2569850" y="647728"/>
                    <a:pt x="2566128" y="656713"/>
                    <a:pt x="2559503" y="663338"/>
                  </a:cubicBezTo>
                  <a:cubicBezTo>
                    <a:pt x="2552878" y="669963"/>
                    <a:pt x="2543893" y="673685"/>
                    <a:pt x="2534524" y="673685"/>
                  </a:cubicBezTo>
                  <a:lnTo>
                    <a:pt x="35326" y="673685"/>
                  </a:lnTo>
                  <a:cubicBezTo>
                    <a:pt x="25957" y="673685"/>
                    <a:pt x="16972" y="669963"/>
                    <a:pt x="10347" y="663338"/>
                  </a:cubicBezTo>
                  <a:cubicBezTo>
                    <a:pt x="3722" y="656713"/>
                    <a:pt x="0" y="647728"/>
                    <a:pt x="0" y="638359"/>
                  </a:cubicBezTo>
                  <a:lnTo>
                    <a:pt x="0" y="35326"/>
                  </a:lnTo>
                  <a:cubicBezTo>
                    <a:pt x="0" y="25957"/>
                    <a:pt x="3722" y="16972"/>
                    <a:pt x="10347" y="10347"/>
                  </a:cubicBezTo>
                  <a:cubicBezTo>
                    <a:pt x="16972" y="3722"/>
                    <a:pt x="25957" y="0"/>
                    <a:pt x="35326" y="0"/>
                  </a:cubicBezTo>
                  <a:close/>
                </a:path>
              </a:pathLst>
            </a:custGeom>
            <a:solidFill>
              <a:srgbClr val="FA5798"/>
            </a:solidFill>
          </p:spPr>
        </p:sp>
        <p:sp>
          <p:nvSpPr>
            <p:cNvPr name="TextBox 14" id="14"/>
            <p:cNvSpPr txBox="true"/>
            <p:nvPr/>
          </p:nvSpPr>
          <p:spPr>
            <a:xfrm>
              <a:off x="0" y="-38100"/>
              <a:ext cx="2569850" cy="711785"/>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542995" y="4733960"/>
            <a:ext cx="7783437" cy="4944712"/>
            <a:chOff x="0" y="0"/>
            <a:chExt cx="10377915" cy="6592949"/>
          </a:xfrm>
        </p:grpSpPr>
        <p:grpSp>
          <p:nvGrpSpPr>
            <p:cNvPr name="Group 16" id="16"/>
            <p:cNvGrpSpPr/>
            <p:nvPr/>
          </p:nvGrpSpPr>
          <p:grpSpPr>
            <a:xfrm rot="0">
              <a:off x="262603" y="236357"/>
              <a:ext cx="10115313" cy="6356592"/>
              <a:chOff x="0" y="0"/>
              <a:chExt cx="1717791" cy="1079482"/>
            </a:xfrm>
          </p:grpSpPr>
          <p:sp>
            <p:nvSpPr>
              <p:cNvPr name="Freeform 17" id="17"/>
              <p:cNvSpPr/>
              <p:nvPr/>
            </p:nvSpPr>
            <p:spPr>
              <a:xfrm flipH="false" flipV="false" rot="0">
                <a:off x="0" y="0"/>
                <a:ext cx="1717791" cy="1079482"/>
              </a:xfrm>
              <a:custGeom>
                <a:avLst/>
                <a:gdLst/>
                <a:ahLst/>
                <a:cxnLst/>
                <a:rect r="r" b="b" t="t" l="l"/>
                <a:pathLst>
                  <a:path h="1079482" w="1717791">
                    <a:moveTo>
                      <a:pt x="60537" y="0"/>
                    </a:moveTo>
                    <a:lnTo>
                      <a:pt x="1657253" y="0"/>
                    </a:lnTo>
                    <a:cubicBezTo>
                      <a:pt x="1673309" y="0"/>
                      <a:pt x="1688707" y="6378"/>
                      <a:pt x="1700060" y="17731"/>
                    </a:cubicBezTo>
                    <a:cubicBezTo>
                      <a:pt x="1711413" y="29084"/>
                      <a:pt x="1717791" y="44482"/>
                      <a:pt x="1717791" y="60537"/>
                    </a:cubicBezTo>
                    <a:lnTo>
                      <a:pt x="1717791" y="1018945"/>
                    </a:lnTo>
                    <a:cubicBezTo>
                      <a:pt x="1717791" y="1052378"/>
                      <a:pt x="1690687" y="1079482"/>
                      <a:pt x="1657253" y="1079482"/>
                    </a:cubicBezTo>
                    <a:lnTo>
                      <a:pt x="60537" y="1079482"/>
                    </a:lnTo>
                    <a:cubicBezTo>
                      <a:pt x="44482" y="1079482"/>
                      <a:pt x="29084" y="1073104"/>
                      <a:pt x="17731" y="1061751"/>
                    </a:cubicBezTo>
                    <a:cubicBezTo>
                      <a:pt x="6378" y="1050398"/>
                      <a:pt x="0" y="1035000"/>
                      <a:pt x="0" y="1018945"/>
                    </a:cubicBezTo>
                    <a:lnTo>
                      <a:pt x="0" y="60537"/>
                    </a:lnTo>
                    <a:cubicBezTo>
                      <a:pt x="0" y="44482"/>
                      <a:pt x="6378" y="29084"/>
                      <a:pt x="17731" y="17731"/>
                    </a:cubicBezTo>
                    <a:cubicBezTo>
                      <a:pt x="29084" y="6378"/>
                      <a:pt x="44482" y="0"/>
                      <a:pt x="60537" y="0"/>
                    </a:cubicBezTo>
                    <a:close/>
                  </a:path>
                </a:pathLst>
              </a:custGeom>
              <a:solidFill>
                <a:srgbClr val="FA5798"/>
              </a:solidFill>
            </p:spPr>
          </p:sp>
          <p:sp>
            <p:nvSpPr>
              <p:cNvPr name="TextBox 18" id="18"/>
              <p:cNvSpPr txBox="true"/>
              <p:nvPr/>
            </p:nvSpPr>
            <p:spPr>
              <a:xfrm>
                <a:off x="0" y="-38100"/>
                <a:ext cx="1717791" cy="1117582"/>
              </a:xfrm>
              <a:prstGeom prst="rect">
                <a:avLst/>
              </a:prstGeom>
            </p:spPr>
            <p:txBody>
              <a:bodyPr anchor="ctr" rtlCol="false" tIns="50800" lIns="50800" bIns="50800" rIns="50800"/>
              <a:lstStyle/>
              <a:p>
                <a:pPr algn="ctr">
                  <a:lnSpc>
                    <a:spcPts val="2660"/>
                  </a:lnSpc>
                  <a:spcBef>
                    <a:spcPct val="0"/>
                  </a:spcBef>
                </a:pPr>
              </a:p>
            </p:txBody>
          </p:sp>
        </p:grpSp>
        <p:grpSp>
          <p:nvGrpSpPr>
            <p:cNvPr name="Group 19" id="19"/>
            <p:cNvGrpSpPr/>
            <p:nvPr/>
          </p:nvGrpSpPr>
          <p:grpSpPr>
            <a:xfrm rot="0">
              <a:off x="0" y="0"/>
              <a:ext cx="9791535" cy="6154231"/>
              <a:chOff x="0" y="0"/>
              <a:chExt cx="1662807" cy="1045117"/>
            </a:xfrm>
          </p:grpSpPr>
          <p:sp>
            <p:nvSpPr>
              <p:cNvPr name="Freeform 20" id="20"/>
              <p:cNvSpPr/>
              <p:nvPr/>
            </p:nvSpPr>
            <p:spPr>
              <a:xfrm flipH="false" flipV="false" rot="0">
                <a:off x="0" y="0"/>
                <a:ext cx="1662807" cy="1045117"/>
              </a:xfrm>
              <a:custGeom>
                <a:avLst/>
                <a:gdLst/>
                <a:ahLst/>
                <a:cxnLst/>
                <a:rect r="r" b="b" t="t" l="l"/>
                <a:pathLst>
                  <a:path h="1045117" w="1662807">
                    <a:moveTo>
                      <a:pt x="62539" y="0"/>
                    </a:moveTo>
                    <a:lnTo>
                      <a:pt x="1600268" y="0"/>
                    </a:lnTo>
                    <a:cubicBezTo>
                      <a:pt x="1634807" y="0"/>
                      <a:pt x="1662807" y="28000"/>
                      <a:pt x="1662807" y="62539"/>
                    </a:cubicBezTo>
                    <a:lnTo>
                      <a:pt x="1662807" y="982578"/>
                    </a:lnTo>
                    <a:cubicBezTo>
                      <a:pt x="1662807" y="1017117"/>
                      <a:pt x="1634807" y="1045117"/>
                      <a:pt x="1600268" y="1045117"/>
                    </a:cubicBezTo>
                    <a:lnTo>
                      <a:pt x="62539" y="1045117"/>
                    </a:lnTo>
                    <a:cubicBezTo>
                      <a:pt x="28000" y="1045117"/>
                      <a:pt x="0" y="1017117"/>
                      <a:pt x="0" y="982578"/>
                    </a:cubicBezTo>
                    <a:lnTo>
                      <a:pt x="0" y="62539"/>
                    </a:lnTo>
                    <a:cubicBezTo>
                      <a:pt x="0" y="28000"/>
                      <a:pt x="28000" y="0"/>
                      <a:pt x="62539" y="0"/>
                    </a:cubicBezTo>
                    <a:close/>
                  </a:path>
                </a:pathLst>
              </a:custGeom>
              <a:solidFill>
                <a:srgbClr val="FFCED9"/>
              </a:solidFill>
            </p:spPr>
          </p:sp>
          <p:sp>
            <p:nvSpPr>
              <p:cNvPr name="TextBox 21" id="21"/>
              <p:cNvSpPr txBox="true"/>
              <p:nvPr/>
            </p:nvSpPr>
            <p:spPr>
              <a:xfrm>
                <a:off x="0" y="-38100"/>
                <a:ext cx="1662807" cy="1083217"/>
              </a:xfrm>
              <a:prstGeom prst="rect">
                <a:avLst/>
              </a:prstGeom>
            </p:spPr>
            <p:txBody>
              <a:bodyPr anchor="ctr" rtlCol="false" tIns="50800" lIns="50800" bIns="50800" rIns="50800"/>
              <a:lstStyle/>
              <a:p>
                <a:pPr algn="ctr">
                  <a:lnSpc>
                    <a:spcPts val="2660"/>
                  </a:lnSpc>
                  <a:spcBef>
                    <a:spcPct val="0"/>
                  </a:spcBef>
                </a:pPr>
              </a:p>
            </p:txBody>
          </p:sp>
        </p:grpSp>
      </p:grpSp>
      <p:sp>
        <p:nvSpPr>
          <p:cNvPr name="Freeform 22" id="22"/>
          <p:cNvSpPr/>
          <p:nvPr/>
        </p:nvSpPr>
        <p:spPr>
          <a:xfrm flipH="false" flipV="false" rot="0">
            <a:off x="8825845" y="4384738"/>
            <a:ext cx="9144000" cy="5643154"/>
          </a:xfrm>
          <a:custGeom>
            <a:avLst/>
            <a:gdLst/>
            <a:ahLst/>
            <a:cxnLst/>
            <a:rect r="r" b="b" t="t" l="l"/>
            <a:pathLst>
              <a:path h="5643154" w="9144000">
                <a:moveTo>
                  <a:pt x="0" y="0"/>
                </a:moveTo>
                <a:lnTo>
                  <a:pt x="9144000" y="0"/>
                </a:lnTo>
                <a:lnTo>
                  <a:pt x="9144000" y="5643155"/>
                </a:lnTo>
                <a:lnTo>
                  <a:pt x="0" y="5643155"/>
                </a:lnTo>
                <a:lnTo>
                  <a:pt x="0" y="0"/>
                </a:lnTo>
                <a:close/>
              </a:path>
            </a:pathLst>
          </a:custGeom>
          <a:blipFill>
            <a:blip r:embed="rId4"/>
            <a:stretch>
              <a:fillRect l="0" t="0" r="0" b="0"/>
            </a:stretch>
          </a:blipFill>
        </p:spPr>
      </p:sp>
      <p:sp>
        <p:nvSpPr>
          <p:cNvPr name="Freeform 23" id="23"/>
          <p:cNvSpPr/>
          <p:nvPr/>
        </p:nvSpPr>
        <p:spPr>
          <a:xfrm flipH="false" flipV="false" rot="0">
            <a:off x="204" y="1028700"/>
            <a:ext cx="3860619" cy="3860619"/>
          </a:xfrm>
          <a:custGeom>
            <a:avLst/>
            <a:gdLst/>
            <a:ahLst/>
            <a:cxnLst/>
            <a:rect r="r" b="b" t="t" l="l"/>
            <a:pathLst>
              <a:path h="3860619" w="3860619">
                <a:moveTo>
                  <a:pt x="0" y="0"/>
                </a:moveTo>
                <a:lnTo>
                  <a:pt x="3860619" y="0"/>
                </a:lnTo>
                <a:lnTo>
                  <a:pt x="3860619" y="3860619"/>
                </a:lnTo>
                <a:lnTo>
                  <a:pt x="0" y="3860619"/>
                </a:lnTo>
                <a:lnTo>
                  <a:pt x="0" y="0"/>
                </a:lnTo>
                <a:close/>
              </a:path>
            </a:pathLst>
          </a:custGeom>
          <a:blipFill>
            <a:blip r:embed="rId5"/>
            <a:stretch>
              <a:fillRect l="0" t="0" r="0" b="0"/>
            </a:stretch>
          </a:blipFill>
        </p:spPr>
      </p:sp>
      <p:sp>
        <p:nvSpPr>
          <p:cNvPr name="TextBox 24" id="24"/>
          <p:cNvSpPr txBox="true"/>
          <p:nvPr/>
        </p:nvSpPr>
        <p:spPr>
          <a:xfrm rot="0">
            <a:off x="3555784" y="12613725"/>
            <a:ext cx="11176839" cy="2260909"/>
          </a:xfrm>
          <a:prstGeom prst="rect">
            <a:avLst/>
          </a:prstGeom>
        </p:spPr>
        <p:txBody>
          <a:bodyPr anchor="t" rtlCol="false" tIns="0" lIns="0" bIns="0" rIns="0">
            <a:spAutoFit/>
          </a:bodyPr>
          <a:lstStyle/>
          <a:p>
            <a:pPr algn="ctr">
              <a:lnSpc>
                <a:spcPts val="17240"/>
              </a:lnSpc>
            </a:pPr>
            <a:r>
              <a:rPr lang="en-US" sz="16577">
                <a:solidFill>
                  <a:srgbClr val="FFCED9"/>
                </a:solidFill>
                <a:latin typeface="Luducudu"/>
              </a:rPr>
              <a:t>Education</a:t>
            </a:r>
          </a:p>
        </p:txBody>
      </p:sp>
      <p:sp>
        <p:nvSpPr>
          <p:cNvPr name="TextBox 25" id="25"/>
          <p:cNvSpPr txBox="true"/>
          <p:nvPr/>
        </p:nvSpPr>
        <p:spPr>
          <a:xfrm rot="0">
            <a:off x="4482779" y="693059"/>
            <a:ext cx="9322850" cy="2697067"/>
          </a:xfrm>
          <a:prstGeom prst="rect">
            <a:avLst/>
          </a:prstGeom>
        </p:spPr>
        <p:txBody>
          <a:bodyPr anchor="t" rtlCol="false" tIns="0" lIns="0" bIns="0" rIns="0">
            <a:spAutoFit/>
          </a:bodyPr>
          <a:lstStyle/>
          <a:p>
            <a:pPr algn="ctr">
              <a:lnSpc>
                <a:spcPts val="10419"/>
              </a:lnSpc>
            </a:pPr>
            <a:r>
              <a:rPr lang="en-US" sz="10018">
                <a:solidFill>
                  <a:srgbClr val="FFFFFF"/>
                </a:solidFill>
                <a:latin typeface="Luducudu"/>
              </a:rPr>
              <a:t>trend jumlah artikel</a:t>
            </a:r>
            <a:r>
              <a:rPr lang="en-US" sz="10018">
                <a:solidFill>
                  <a:srgbClr val="FFFFFF"/>
                </a:solidFill>
                <a:latin typeface="Luducudu"/>
              </a:rPr>
              <a:t> </a:t>
            </a:r>
          </a:p>
        </p:txBody>
      </p:sp>
      <p:sp>
        <p:nvSpPr>
          <p:cNvPr name="TextBox 26" id="26"/>
          <p:cNvSpPr txBox="true"/>
          <p:nvPr/>
        </p:nvSpPr>
        <p:spPr>
          <a:xfrm rot="0">
            <a:off x="542995" y="5133975"/>
            <a:ext cx="7179157" cy="3830411"/>
          </a:xfrm>
          <a:prstGeom prst="rect">
            <a:avLst/>
          </a:prstGeom>
        </p:spPr>
        <p:txBody>
          <a:bodyPr anchor="t" rtlCol="false" tIns="0" lIns="0" bIns="0" rIns="0">
            <a:spAutoFit/>
          </a:bodyPr>
          <a:lstStyle/>
          <a:p>
            <a:pPr algn="l">
              <a:lnSpc>
                <a:spcPts val="2341"/>
              </a:lnSpc>
            </a:pPr>
            <a:r>
              <a:rPr lang="en-US" sz="1951">
                <a:solidFill>
                  <a:srgbClr val="FFCED9"/>
                </a:solidFill>
                <a:latin typeface="Glacial Indifference Bold"/>
              </a:rPr>
              <a:t>Grafik "Tren Jumlah Artikel Seiring Waktu" dari "Lambe Turah" menunjukkan perubahan jumlah artikel yang diposting dari tanggal 8 Juni 2024 hingga 13 Juni 2024. Pada tanggal 8 Juni 2024, jumlah artikel yang diposting adalah 6. Jumlah ini meningkat tajam menjadi 21 artikel pada tanggal 9 Juni 2024 dan tetap stabil hingga tanggal 10 Juni 2024. Namun, mulai tanggal 11 Juni 2024, jumlah artikel menurun menjadi 17 dan tetap konstan hingga tanggal 12 Juni 2024. Pada tanggal 13 Juni 2024, jumlah artikel kembali menurun menjadi 14. Dari grafik ini, terlihat bahwa aktivitas posting artikel di "Lambe Turah" mengalami peningkatan signifikan pada awal periode, diikuti oleh penurunan secara bertahap di hari-hari berikutnya.</a:t>
            </a:r>
          </a:p>
        </p:txBody>
      </p:sp>
      <p:sp>
        <p:nvSpPr>
          <p:cNvPr name="TextBox 27" id="27"/>
          <p:cNvSpPr txBox="true"/>
          <p:nvPr/>
        </p:nvSpPr>
        <p:spPr>
          <a:xfrm rot="0">
            <a:off x="965113" y="4978309"/>
            <a:ext cx="6939201" cy="4113167"/>
          </a:xfrm>
          <a:prstGeom prst="rect">
            <a:avLst/>
          </a:prstGeom>
        </p:spPr>
        <p:txBody>
          <a:bodyPr anchor="t" rtlCol="false" tIns="0" lIns="0" bIns="0" rIns="0">
            <a:spAutoFit/>
          </a:bodyPr>
          <a:lstStyle/>
          <a:p>
            <a:pPr algn="l">
              <a:lnSpc>
                <a:spcPts val="2529"/>
              </a:lnSpc>
              <a:spcBef>
                <a:spcPct val="0"/>
              </a:spcBef>
            </a:pPr>
            <a:r>
              <a:rPr lang="en-US" sz="1806">
                <a:solidFill>
                  <a:srgbClr val="000000"/>
                </a:solidFill>
                <a:latin typeface="Montserrat"/>
              </a:rPr>
              <a:t>Grafik "Tren Jumlah Artikel Seiring Waktu" dari "Lambe Turah" menunjukkan perubahan jumlah artikel yang diposting dari tanggal 8 Juni 2024 hingga 13 Juni 2024. Pada tanggal 8 Juni 2024, jumlah artikel yang diposting adalah 6. Jumlah ini meningkat tajam menjadi 21 artikel pada tanggal 9 Juni 2024 dan tetap stabil hingga tanggal 10 Juni 2024. Namun, mulai tanggal 11 Juni 2024, jumlah artikel menurun menjadi 17 dan tetap konstan hingga tanggal 12 Juni 2024. Pada tanggal 13 Juni 2024, jumlah artikel kembali menurun menjadi 14. Dari grafik ini, terlihat bahwa aktivitas posting artikel di "Lambe Turah" mengalami peningkatan signifikan pada awal periode, diikuti oleh penurunan secara bertahap di hari-hari berikutnya.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5798"/>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6155175" cy="1934126"/>
            <a:chOff x="0" y="0"/>
            <a:chExt cx="8206901" cy="2578835"/>
          </a:xfrm>
        </p:grpSpPr>
        <p:grpSp>
          <p:nvGrpSpPr>
            <p:cNvPr name="Group 3" id="3"/>
            <p:cNvGrpSpPr/>
            <p:nvPr/>
          </p:nvGrpSpPr>
          <p:grpSpPr>
            <a:xfrm rot="0">
              <a:off x="254751" y="254751"/>
              <a:ext cx="7952149" cy="2324083"/>
              <a:chOff x="0" y="0"/>
              <a:chExt cx="1093811" cy="319676"/>
            </a:xfrm>
          </p:grpSpPr>
          <p:sp>
            <p:nvSpPr>
              <p:cNvPr name="Freeform 4" id="4"/>
              <p:cNvSpPr/>
              <p:nvPr/>
            </p:nvSpPr>
            <p:spPr>
              <a:xfrm flipH="false" flipV="false" rot="0">
                <a:off x="0" y="0"/>
                <a:ext cx="1093811" cy="319675"/>
              </a:xfrm>
              <a:custGeom>
                <a:avLst/>
                <a:gdLst/>
                <a:ahLst/>
                <a:cxnLst/>
                <a:rect r="r" b="b" t="t" l="l"/>
                <a:pathLst>
                  <a:path h="319675" w="1093811">
                    <a:moveTo>
                      <a:pt x="82998" y="0"/>
                    </a:moveTo>
                    <a:lnTo>
                      <a:pt x="1010813" y="0"/>
                    </a:lnTo>
                    <a:cubicBezTo>
                      <a:pt x="1056651" y="0"/>
                      <a:pt x="1093811" y="37159"/>
                      <a:pt x="1093811" y="82998"/>
                    </a:cubicBezTo>
                    <a:lnTo>
                      <a:pt x="1093811" y="236678"/>
                    </a:lnTo>
                    <a:cubicBezTo>
                      <a:pt x="1093811" y="258690"/>
                      <a:pt x="1085066" y="279801"/>
                      <a:pt x="1069501" y="295366"/>
                    </a:cubicBezTo>
                    <a:cubicBezTo>
                      <a:pt x="1053936" y="310931"/>
                      <a:pt x="1032826" y="319675"/>
                      <a:pt x="1010813" y="319675"/>
                    </a:cubicBezTo>
                    <a:lnTo>
                      <a:pt x="82998" y="319675"/>
                    </a:lnTo>
                    <a:cubicBezTo>
                      <a:pt x="60985" y="319675"/>
                      <a:pt x="39875" y="310931"/>
                      <a:pt x="24309" y="295366"/>
                    </a:cubicBezTo>
                    <a:cubicBezTo>
                      <a:pt x="8744" y="279801"/>
                      <a:pt x="0" y="258690"/>
                      <a:pt x="0" y="236678"/>
                    </a:cubicBezTo>
                    <a:lnTo>
                      <a:pt x="0" y="82998"/>
                    </a:lnTo>
                    <a:cubicBezTo>
                      <a:pt x="0" y="60985"/>
                      <a:pt x="8744" y="39875"/>
                      <a:pt x="24309" y="24309"/>
                    </a:cubicBezTo>
                    <a:cubicBezTo>
                      <a:pt x="39875" y="8744"/>
                      <a:pt x="60985" y="0"/>
                      <a:pt x="82998" y="0"/>
                    </a:cubicBezTo>
                    <a:close/>
                  </a:path>
                </a:pathLst>
              </a:custGeom>
              <a:solidFill>
                <a:srgbClr val="FDD302"/>
              </a:solidFill>
            </p:spPr>
          </p:sp>
          <p:sp>
            <p:nvSpPr>
              <p:cNvPr name="TextBox 5" id="5"/>
              <p:cNvSpPr txBox="true"/>
              <p:nvPr/>
            </p:nvSpPr>
            <p:spPr>
              <a:xfrm>
                <a:off x="0" y="-38100"/>
                <a:ext cx="1093811" cy="35777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0"/>
              <a:ext cx="7183957" cy="1969533"/>
              <a:chOff x="0" y="0"/>
              <a:chExt cx="988147" cy="270907"/>
            </a:xfrm>
          </p:grpSpPr>
          <p:sp>
            <p:nvSpPr>
              <p:cNvPr name="Freeform 7" id="7"/>
              <p:cNvSpPr/>
              <p:nvPr/>
            </p:nvSpPr>
            <p:spPr>
              <a:xfrm flipH="false" flipV="false" rot="0">
                <a:off x="0" y="0"/>
                <a:ext cx="988147" cy="270907"/>
              </a:xfrm>
              <a:custGeom>
                <a:avLst/>
                <a:gdLst/>
                <a:ahLst/>
                <a:cxnLst/>
                <a:rect r="r" b="b" t="t" l="l"/>
                <a:pathLst>
                  <a:path h="270907" w="988147">
                    <a:moveTo>
                      <a:pt x="91873" y="0"/>
                    </a:moveTo>
                    <a:lnTo>
                      <a:pt x="896274" y="0"/>
                    </a:lnTo>
                    <a:cubicBezTo>
                      <a:pt x="920640" y="0"/>
                      <a:pt x="944008" y="9679"/>
                      <a:pt x="961238" y="26909"/>
                    </a:cubicBezTo>
                    <a:cubicBezTo>
                      <a:pt x="978467" y="44138"/>
                      <a:pt x="988147" y="67507"/>
                      <a:pt x="988147" y="91873"/>
                    </a:cubicBezTo>
                    <a:lnTo>
                      <a:pt x="988147" y="179035"/>
                    </a:lnTo>
                    <a:cubicBezTo>
                      <a:pt x="988147" y="203401"/>
                      <a:pt x="978467" y="226769"/>
                      <a:pt x="961238" y="243999"/>
                    </a:cubicBezTo>
                    <a:cubicBezTo>
                      <a:pt x="944008" y="261228"/>
                      <a:pt x="920640" y="270907"/>
                      <a:pt x="896274" y="270907"/>
                    </a:cubicBezTo>
                    <a:lnTo>
                      <a:pt x="91873" y="270907"/>
                    </a:lnTo>
                    <a:cubicBezTo>
                      <a:pt x="67507" y="270907"/>
                      <a:pt x="44138" y="261228"/>
                      <a:pt x="26909" y="243999"/>
                    </a:cubicBezTo>
                    <a:cubicBezTo>
                      <a:pt x="9679" y="226769"/>
                      <a:pt x="0" y="203401"/>
                      <a:pt x="0" y="179035"/>
                    </a:cubicBezTo>
                    <a:lnTo>
                      <a:pt x="0" y="91873"/>
                    </a:lnTo>
                    <a:cubicBezTo>
                      <a:pt x="0" y="67507"/>
                      <a:pt x="9679" y="44138"/>
                      <a:pt x="26909" y="26909"/>
                    </a:cubicBezTo>
                    <a:cubicBezTo>
                      <a:pt x="44138" y="9679"/>
                      <a:pt x="67507" y="0"/>
                      <a:pt x="91873" y="0"/>
                    </a:cubicBezTo>
                    <a:close/>
                  </a:path>
                </a:pathLst>
              </a:custGeom>
              <a:solidFill>
                <a:srgbClr val="6770F3"/>
              </a:solidFill>
            </p:spPr>
          </p:sp>
          <p:sp>
            <p:nvSpPr>
              <p:cNvPr name="TextBox 8" id="8"/>
              <p:cNvSpPr txBox="true"/>
              <p:nvPr/>
            </p:nvSpPr>
            <p:spPr>
              <a:xfrm>
                <a:off x="0" y="-38100"/>
                <a:ext cx="988147" cy="309007"/>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9" id="9"/>
          <p:cNvGrpSpPr/>
          <p:nvPr/>
        </p:nvGrpSpPr>
        <p:grpSpPr>
          <a:xfrm rot="0">
            <a:off x="0" y="0"/>
            <a:ext cx="18288000" cy="1406892"/>
            <a:chOff x="0" y="0"/>
            <a:chExt cx="4816593" cy="370539"/>
          </a:xfrm>
        </p:grpSpPr>
        <p:sp>
          <p:nvSpPr>
            <p:cNvPr name="Freeform 10" id="10"/>
            <p:cNvSpPr/>
            <p:nvPr/>
          </p:nvSpPr>
          <p:spPr>
            <a:xfrm flipH="false" flipV="false" rot="0">
              <a:off x="0" y="0"/>
              <a:ext cx="4816592" cy="370539"/>
            </a:xfrm>
            <a:custGeom>
              <a:avLst/>
              <a:gdLst/>
              <a:ahLst/>
              <a:cxnLst/>
              <a:rect r="r" b="b" t="t" l="l"/>
              <a:pathLst>
                <a:path h="370539" w="4816592">
                  <a:moveTo>
                    <a:pt x="0" y="0"/>
                  </a:moveTo>
                  <a:lnTo>
                    <a:pt x="4816592" y="0"/>
                  </a:lnTo>
                  <a:lnTo>
                    <a:pt x="4816592" y="370539"/>
                  </a:lnTo>
                  <a:lnTo>
                    <a:pt x="0" y="370539"/>
                  </a:lnTo>
                  <a:close/>
                </a:path>
              </a:pathLst>
            </a:custGeom>
            <a:solidFill>
              <a:srgbClr val="F4F4F4"/>
            </a:solidFill>
          </p:spPr>
        </p:sp>
        <p:sp>
          <p:nvSpPr>
            <p:cNvPr name="TextBox 11" id="11"/>
            <p:cNvSpPr txBox="true"/>
            <p:nvPr/>
          </p:nvSpPr>
          <p:spPr>
            <a:xfrm>
              <a:off x="0" y="-38100"/>
              <a:ext cx="4816593" cy="40863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8880108"/>
            <a:ext cx="18288000" cy="1406892"/>
            <a:chOff x="0" y="0"/>
            <a:chExt cx="4816593" cy="370539"/>
          </a:xfrm>
        </p:grpSpPr>
        <p:sp>
          <p:nvSpPr>
            <p:cNvPr name="Freeform 13" id="13"/>
            <p:cNvSpPr/>
            <p:nvPr/>
          </p:nvSpPr>
          <p:spPr>
            <a:xfrm flipH="false" flipV="false" rot="0">
              <a:off x="0" y="0"/>
              <a:ext cx="4816592" cy="370539"/>
            </a:xfrm>
            <a:custGeom>
              <a:avLst/>
              <a:gdLst/>
              <a:ahLst/>
              <a:cxnLst/>
              <a:rect r="r" b="b" t="t" l="l"/>
              <a:pathLst>
                <a:path h="370539" w="4816592">
                  <a:moveTo>
                    <a:pt x="0" y="0"/>
                  </a:moveTo>
                  <a:lnTo>
                    <a:pt x="4816592" y="0"/>
                  </a:lnTo>
                  <a:lnTo>
                    <a:pt x="4816592" y="370539"/>
                  </a:lnTo>
                  <a:lnTo>
                    <a:pt x="0" y="370539"/>
                  </a:lnTo>
                  <a:close/>
                </a:path>
              </a:pathLst>
            </a:custGeom>
            <a:solidFill>
              <a:srgbClr val="F4F4F4"/>
            </a:solidFill>
          </p:spPr>
        </p:sp>
        <p:sp>
          <p:nvSpPr>
            <p:cNvPr name="TextBox 14" id="14"/>
            <p:cNvSpPr txBox="true"/>
            <p:nvPr/>
          </p:nvSpPr>
          <p:spPr>
            <a:xfrm>
              <a:off x="0" y="-38100"/>
              <a:ext cx="4816593" cy="40863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4714722"/>
            <a:ext cx="18288000" cy="6112088"/>
            <a:chOff x="0" y="0"/>
            <a:chExt cx="24384000" cy="8149451"/>
          </a:xfrm>
        </p:grpSpPr>
        <p:sp>
          <p:nvSpPr>
            <p:cNvPr name="Freeform 16" id="16"/>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9" id="19"/>
          <p:cNvGrpSpPr/>
          <p:nvPr/>
        </p:nvGrpSpPr>
        <p:grpSpPr>
          <a:xfrm rot="0">
            <a:off x="0" y="8880108"/>
            <a:ext cx="18288000" cy="6112088"/>
            <a:chOff x="0" y="0"/>
            <a:chExt cx="24384000" cy="8149451"/>
          </a:xfrm>
        </p:grpSpPr>
        <p:sp>
          <p:nvSpPr>
            <p:cNvPr name="Freeform 20" id="20"/>
            <p:cNvSpPr/>
            <p:nvPr/>
          </p:nvSpPr>
          <p:spPr>
            <a:xfrm flipH="false" flipV="false" rot="0">
              <a:off x="0"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8111722"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6234549" y="0"/>
              <a:ext cx="8149451" cy="8149451"/>
            </a:xfrm>
            <a:custGeom>
              <a:avLst/>
              <a:gdLst/>
              <a:ahLst/>
              <a:cxnLst/>
              <a:rect r="r" b="b" t="t" l="l"/>
              <a:pathLst>
                <a:path h="8149451" w="8149451">
                  <a:moveTo>
                    <a:pt x="0" y="0"/>
                  </a:moveTo>
                  <a:lnTo>
                    <a:pt x="8149451" y="0"/>
                  </a:lnTo>
                  <a:lnTo>
                    <a:pt x="8149451" y="8149451"/>
                  </a:lnTo>
                  <a:lnTo>
                    <a:pt x="0" y="814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3" id="23"/>
          <p:cNvSpPr/>
          <p:nvPr/>
        </p:nvSpPr>
        <p:spPr>
          <a:xfrm flipH="false" flipV="false" rot="0">
            <a:off x="3077588" y="3198136"/>
            <a:ext cx="5115545" cy="4990960"/>
          </a:xfrm>
          <a:custGeom>
            <a:avLst/>
            <a:gdLst/>
            <a:ahLst/>
            <a:cxnLst/>
            <a:rect r="r" b="b" t="t" l="l"/>
            <a:pathLst>
              <a:path h="4990960" w="5115545">
                <a:moveTo>
                  <a:pt x="0" y="0"/>
                </a:moveTo>
                <a:lnTo>
                  <a:pt x="5115545" y="0"/>
                </a:lnTo>
                <a:lnTo>
                  <a:pt x="5115545" y="4990960"/>
                </a:lnTo>
                <a:lnTo>
                  <a:pt x="0" y="4990960"/>
                </a:lnTo>
                <a:lnTo>
                  <a:pt x="0" y="0"/>
                </a:lnTo>
                <a:close/>
              </a:path>
            </a:pathLst>
          </a:custGeom>
          <a:blipFill>
            <a:blip r:embed="rId4"/>
            <a:stretch>
              <a:fillRect l="-30902" t="0" r="-27187" b="0"/>
            </a:stretch>
          </a:blipFill>
        </p:spPr>
      </p:sp>
      <p:sp>
        <p:nvSpPr>
          <p:cNvPr name="Freeform 24" id="24"/>
          <p:cNvSpPr/>
          <p:nvPr/>
        </p:nvSpPr>
        <p:spPr>
          <a:xfrm flipH="false" flipV="false" rot="1342531">
            <a:off x="878165" y="2904567"/>
            <a:ext cx="2315343" cy="1148989"/>
          </a:xfrm>
          <a:custGeom>
            <a:avLst/>
            <a:gdLst/>
            <a:ahLst/>
            <a:cxnLst/>
            <a:rect r="r" b="b" t="t" l="l"/>
            <a:pathLst>
              <a:path h="1148989" w="2315343">
                <a:moveTo>
                  <a:pt x="0" y="0"/>
                </a:moveTo>
                <a:lnTo>
                  <a:pt x="2315343" y="0"/>
                </a:lnTo>
                <a:lnTo>
                  <a:pt x="2315343" y="1148988"/>
                </a:lnTo>
                <a:lnTo>
                  <a:pt x="0" y="1148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153834" y="1511667"/>
            <a:ext cx="5207428" cy="995457"/>
          </a:xfrm>
          <a:prstGeom prst="rect">
            <a:avLst/>
          </a:prstGeom>
        </p:spPr>
        <p:txBody>
          <a:bodyPr anchor="t" rtlCol="false" tIns="0" lIns="0" bIns="0" rIns="0">
            <a:spAutoFit/>
          </a:bodyPr>
          <a:lstStyle/>
          <a:p>
            <a:pPr algn="ctr">
              <a:lnSpc>
                <a:spcPts val="7533"/>
              </a:lnSpc>
            </a:pPr>
            <a:r>
              <a:rPr lang="en-US" sz="7243">
                <a:solidFill>
                  <a:srgbClr val="FFCED9"/>
                </a:solidFill>
                <a:latin typeface="Luducudu"/>
              </a:rPr>
              <a:t>WORD CLOUD</a:t>
            </a:r>
          </a:p>
        </p:txBody>
      </p:sp>
      <p:grpSp>
        <p:nvGrpSpPr>
          <p:cNvPr name="Group 26" id="26"/>
          <p:cNvGrpSpPr/>
          <p:nvPr/>
        </p:nvGrpSpPr>
        <p:grpSpPr>
          <a:xfrm rot="0">
            <a:off x="10024444" y="1957008"/>
            <a:ext cx="7234856" cy="7075760"/>
            <a:chOff x="0" y="0"/>
            <a:chExt cx="7758050" cy="7587449"/>
          </a:xfrm>
        </p:grpSpPr>
        <p:sp>
          <p:nvSpPr>
            <p:cNvPr name="Freeform 27" id="27"/>
            <p:cNvSpPr/>
            <p:nvPr/>
          </p:nvSpPr>
          <p:spPr>
            <a:xfrm flipH="false" flipV="false" rot="0">
              <a:off x="-19558" y="-6477"/>
              <a:ext cx="7796912" cy="7607770"/>
            </a:xfrm>
            <a:custGeom>
              <a:avLst/>
              <a:gdLst/>
              <a:ahLst/>
              <a:cxnLst/>
              <a:rect r="r" b="b" t="t" l="l"/>
              <a:pathLst>
                <a:path h="7607770" w="7796912">
                  <a:moveTo>
                    <a:pt x="7768210" y="5553779"/>
                  </a:moveTo>
                  <a:cubicBezTo>
                    <a:pt x="7753732" y="6399999"/>
                    <a:pt x="7726173" y="6512902"/>
                    <a:pt x="7681977" y="6616788"/>
                  </a:cubicBezTo>
                  <a:cubicBezTo>
                    <a:pt x="7649338" y="6693370"/>
                    <a:pt x="7604253" y="6764744"/>
                    <a:pt x="7558660" y="6834212"/>
                  </a:cubicBezTo>
                  <a:cubicBezTo>
                    <a:pt x="7459346" y="6985723"/>
                    <a:pt x="7351396" y="7146759"/>
                    <a:pt x="7206108" y="7257884"/>
                  </a:cubicBezTo>
                  <a:cubicBezTo>
                    <a:pt x="7022593" y="7398092"/>
                    <a:pt x="6793358" y="7465529"/>
                    <a:pt x="6567933" y="7499565"/>
                  </a:cubicBezTo>
                  <a:cubicBezTo>
                    <a:pt x="6306567" y="7539062"/>
                    <a:pt x="6041899" y="7536141"/>
                    <a:pt x="5778247" y="7542110"/>
                  </a:cubicBezTo>
                  <a:cubicBezTo>
                    <a:pt x="5507737" y="7548333"/>
                    <a:pt x="5237608" y="7564208"/>
                    <a:pt x="4967479" y="7578813"/>
                  </a:cubicBezTo>
                  <a:cubicBezTo>
                    <a:pt x="2582291" y="7607770"/>
                    <a:pt x="1825117" y="7598371"/>
                    <a:pt x="1292479" y="7528140"/>
                  </a:cubicBezTo>
                  <a:cubicBezTo>
                    <a:pt x="841502" y="7468704"/>
                    <a:pt x="587502" y="7358341"/>
                    <a:pt x="286639" y="6996519"/>
                  </a:cubicBezTo>
                  <a:cubicBezTo>
                    <a:pt x="151130" y="6833577"/>
                    <a:pt x="54610" y="6637108"/>
                    <a:pt x="28702" y="6425526"/>
                  </a:cubicBezTo>
                  <a:cubicBezTo>
                    <a:pt x="0" y="3637421"/>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3935320" y="7620"/>
                  </a:cubicBezTo>
                  <a:cubicBezTo>
                    <a:pt x="5099813" y="0"/>
                    <a:pt x="5425314" y="39624"/>
                    <a:pt x="5701158" y="32004"/>
                  </a:cubicBezTo>
                  <a:cubicBezTo>
                    <a:pt x="5964810" y="24765"/>
                    <a:pt x="6309616" y="42672"/>
                    <a:pt x="6572251" y="72771"/>
                  </a:cubicBezTo>
                  <a:cubicBezTo>
                    <a:pt x="7007353" y="122428"/>
                    <a:pt x="7254368" y="161163"/>
                    <a:pt x="7505447" y="540258"/>
                  </a:cubicBezTo>
                  <a:cubicBezTo>
                    <a:pt x="7569455" y="638302"/>
                    <a:pt x="7626732" y="740664"/>
                    <a:pt x="7672452" y="848614"/>
                  </a:cubicBezTo>
                  <a:cubicBezTo>
                    <a:pt x="7758685" y="1052957"/>
                    <a:pt x="7796912" y="1273937"/>
                    <a:pt x="7768210" y="5553779"/>
                  </a:cubicBezTo>
                  <a:close/>
                </a:path>
              </a:pathLst>
            </a:custGeom>
            <a:solidFill>
              <a:srgbClr val="BCBEFA"/>
            </a:solidFill>
          </p:spPr>
        </p:sp>
      </p:grpSp>
      <p:sp>
        <p:nvSpPr>
          <p:cNvPr name="Freeform 28" id="28"/>
          <p:cNvSpPr/>
          <p:nvPr/>
        </p:nvSpPr>
        <p:spPr>
          <a:xfrm flipH="false" flipV="false" rot="0">
            <a:off x="16136678" y="276137"/>
            <a:ext cx="2151322" cy="2921999"/>
          </a:xfrm>
          <a:custGeom>
            <a:avLst/>
            <a:gdLst/>
            <a:ahLst/>
            <a:cxnLst/>
            <a:rect r="r" b="b" t="t" l="l"/>
            <a:pathLst>
              <a:path h="2921999" w="2151322">
                <a:moveTo>
                  <a:pt x="0" y="0"/>
                </a:moveTo>
                <a:lnTo>
                  <a:pt x="2151322" y="0"/>
                </a:lnTo>
                <a:lnTo>
                  <a:pt x="2151322" y="2921999"/>
                </a:lnTo>
                <a:lnTo>
                  <a:pt x="0" y="2921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29" id="29"/>
          <p:cNvGrpSpPr/>
          <p:nvPr/>
        </p:nvGrpSpPr>
        <p:grpSpPr>
          <a:xfrm rot="0">
            <a:off x="3325041" y="8889633"/>
            <a:ext cx="11317573" cy="815069"/>
            <a:chOff x="0" y="0"/>
            <a:chExt cx="21977861" cy="1582801"/>
          </a:xfrm>
        </p:grpSpPr>
        <p:sp>
          <p:nvSpPr>
            <p:cNvPr name="Freeform 30" id="30"/>
            <p:cNvSpPr/>
            <p:nvPr/>
          </p:nvSpPr>
          <p:spPr>
            <a:xfrm flipH="false" flipV="false" rot="0">
              <a:off x="-10795" y="-1905"/>
              <a:ext cx="21988529" cy="1584579"/>
            </a:xfrm>
            <a:custGeom>
              <a:avLst/>
              <a:gdLst/>
              <a:ahLst/>
              <a:cxnLst/>
              <a:rect r="r" b="b" t="t" l="l"/>
              <a:pathLst>
                <a:path h="1584579" w="21988529">
                  <a:moveTo>
                    <a:pt x="21972400" y="186309"/>
                  </a:moveTo>
                  <a:cubicBezTo>
                    <a:pt x="21972019" y="125349"/>
                    <a:pt x="21981418" y="8509"/>
                    <a:pt x="21981418" y="8509"/>
                  </a:cubicBezTo>
                  <a:lnTo>
                    <a:pt x="21836511" y="6223"/>
                  </a:lnTo>
                  <a:lnTo>
                    <a:pt x="21631024" y="16002"/>
                  </a:lnTo>
                  <a:cubicBezTo>
                    <a:pt x="21631024" y="16002"/>
                    <a:pt x="21297395" y="0"/>
                    <a:pt x="21265518" y="14986"/>
                  </a:cubicBezTo>
                  <a:cubicBezTo>
                    <a:pt x="21233515" y="29972"/>
                    <a:pt x="21167601" y="6223"/>
                    <a:pt x="21167601" y="6223"/>
                  </a:cubicBezTo>
                  <a:lnTo>
                    <a:pt x="931164" y="4318"/>
                  </a:lnTo>
                  <a:lnTo>
                    <a:pt x="640207" y="3556"/>
                  </a:lnTo>
                  <a:lnTo>
                    <a:pt x="413258" y="11430"/>
                  </a:lnTo>
                  <a:lnTo>
                    <a:pt x="149479" y="10668"/>
                  </a:lnTo>
                  <a:lnTo>
                    <a:pt x="49403" y="1905"/>
                  </a:lnTo>
                  <a:cubicBezTo>
                    <a:pt x="33528" y="1905"/>
                    <a:pt x="20701" y="14605"/>
                    <a:pt x="20701" y="30480"/>
                  </a:cubicBezTo>
                  <a:lnTo>
                    <a:pt x="36957" y="275590"/>
                  </a:lnTo>
                  <a:lnTo>
                    <a:pt x="19177" y="546989"/>
                  </a:lnTo>
                  <a:lnTo>
                    <a:pt x="17018" y="938911"/>
                  </a:lnTo>
                  <a:lnTo>
                    <a:pt x="25019" y="1117727"/>
                  </a:lnTo>
                  <a:cubicBezTo>
                    <a:pt x="25019" y="1117727"/>
                    <a:pt x="0" y="1158875"/>
                    <a:pt x="16002" y="1318895"/>
                  </a:cubicBezTo>
                  <a:cubicBezTo>
                    <a:pt x="32004" y="1478915"/>
                    <a:pt x="49276" y="1574165"/>
                    <a:pt x="49276" y="1574165"/>
                  </a:cubicBezTo>
                  <a:lnTo>
                    <a:pt x="132842" y="1574419"/>
                  </a:lnTo>
                  <a:lnTo>
                    <a:pt x="305562" y="1557909"/>
                  </a:lnTo>
                  <a:lnTo>
                    <a:pt x="532511" y="1575435"/>
                  </a:lnTo>
                  <a:lnTo>
                    <a:pt x="771144" y="1584579"/>
                  </a:lnTo>
                  <a:lnTo>
                    <a:pt x="906526" y="1559433"/>
                  </a:lnTo>
                  <a:lnTo>
                    <a:pt x="1008761" y="1576705"/>
                  </a:lnTo>
                  <a:lnTo>
                    <a:pt x="21232371" y="1578610"/>
                  </a:lnTo>
                  <a:lnTo>
                    <a:pt x="21475322" y="1579245"/>
                  </a:lnTo>
                  <a:lnTo>
                    <a:pt x="21712177" y="1569593"/>
                  </a:lnTo>
                  <a:lnTo>
                    <a:pt x="21898487" y="1580388"/>
                  </a:lnTo>
                  <a:lnTo>
                    <a:pt x="21975957" y="1580642"/>
                  </a:lnTo>
                  <a:lnTo>
                    <a:pt x="21976338" y="1432687"/>
                  </a:lnTo>
                  <a:lnTo>
                    <a:pt x="21976592" y="1319022"/>
                  </a:lnTo>
                  <a:lnTo>
                    <a:pt x="21968717" y="1113536"/>
                  </a:lnTo>
                  <a:lnTo>
                    <a:pt x="21977608" y="945388"/>
                  </a:lnTo>
                  <a:lnTo>
                    <a:pt x="21979386" y="671576"/>
                  </a:lnTo>
                  <a:lnTo>
                    <a:pt x="21988529" y="424561"/>
                  </a:lnTo>
                  <a:cubicBezTo>
                    <a:pt x="21988529" y="424561"/>
                    <a:pt x="21972527" y="247015"/>
                    <a:pt x="21972146" y="186055"/>
                  </a:cubicBezTo>
                  <a:close/>
                </a:path>
              </a:pathLst>
            </a:custGeom>
            <a:solidFill>
              <a:srgbClr val="D45C5C"/>
            </a:solidFill>
          </p:spPr>
        </p:sp>
      </p:grpSp>
      <p:sp>
        <p:nvSpPr>
          <p:cNvPr name="Freeform 31" id="31"/>
          <p:cNvSpPr/>
          <p:nvPr/>
        </p:nvSpPr>
        <p:spPr>
          <a:xfrm flipH="true" flipV="true" rot="5091405">
            <a:off x="8397698" y="7011605"/>
            <a:ext cx="1651348" cy="1920172"/>
          </a:xfrm>
          <a:custGeom>
            <a:avLst/>
            <a:gdLst/>
            <a:ahLst/>
            <a:cxnLst/>
            <a:rect r="r" b="b" t="t" l="l"/>
            <a:pathLst>
              <a:path h="1920172" w="1651348">
                <a:moveTo>
                  <a:pt x="1651348" y="1920172"/>
                </a:moveTo>
                <a:lnTo>
                  <a:pt x="0" y="1920172"/>
                </a:lnTo>
                <a:lnTo>
                  <a:pt x="0" y="0"/>
                </a:lnTo>
                <a:lnTo>
                  <a:pt x="1651348" y="0"/>
                </a:lnTo>
                <a:lnTo>
                  <a:pt x="1651348" y="192017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10477435" y="2355591"/>
            <a:ext cx="6328875" cy="6230969"/>
          </a:xfrm>
          <a:prstGeom prst="rect">
            <a:avLst/>
          </a:prstGeom>
        </p:spPr>
        <p:txBody>
          <a:bodyPr anchor="t" rtlCol="false" tIns="0" lIns="0" bIns="0" rIns="0">
            <a:spAutoFit/>
          </a:bodyPr>
          <a:lstStyle/>
          <a:p>
            <a:pPr algn="just">
              <a:lnSpc>
                <a:spcPts val="2403"/>
              </a:lnSpc>
              <a:spcBef>
                <a:spcPct val="0"/>
              </a:spcBef>
            </a:pPr>
            <a:r>
              <a:rPr lang="en-US" sz="1716">
                <a:solidFill>
                  <a:srgbClr val="000000"/>
                </a:solidFill>
                <a:latin typeface="Bernoru"/>
              </a:rPr>
              <a:t>Berdasarkan word cloud dari data web scraping "Lambe Turah" selama seminggu dari tanggal 8-13 Juni 2024, terlihat bahwa kata-kata yang paling sering muncul adalah "viral", "polisi", "terkait", "usai", "anak", dan "mobil". Kata "viral" paling menonjol, menunjukkan bahwa banyak artikel membahas topik yang sedang viral. Kata "polisi" dan "terkait" juga sering muncul, yang mungkin menunjukkan banyak berita yang melibatkan pihak kepolisian atau kasus-kasus tertentu.</a:t>
            </a:r>
          </a:p>
          <a:p>
            <a:pPr algn="just">
              <a:lnSpc>
                <a:spcPts val="2403"/>
              </a:lnSpc>
              <a:spcBef>
                <a:spcPct val="0"/>
              </a:spcBef>
            </a:pPr>
          </a:p>
          <a:p>
            <a:pPr algn="just">
              <a:lnSpc>
                <a:spcPts val="2403"/>
              </a:lnSpc>
              <a:spcBef>
                <a:spcPct val="0"/>
              </a:spcBef>
            </a:pPr>
            <a:r>
              <a:rPr lang="en-US" sz="1716">
                <a:solidFill>
                  <a:srgbClr val="000000"/>
                </a:solidFill>
                <a:latin typeface="Bernoru"/>
              </a:rPr>
              <a:t>Selain itu, kata-kata seperti "anak", "usai", dan "mobil" menunjukkan bahwa berita yang melibatkan anak-anak, kejadian yang baru saja selesai, dan kendaraan juga sering dibahas. Word cloud ini memberikan gambaran umum tentang topik dan kata kunci yang dominan dalam artikel-artikel "Lambe Turah" selama periode tersebut, mencerminkan fokus konten mereka pada kejadian viral dan berita yang melibatkan pihak berwenang serta berbagai peristiwa sehari-hari.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DAGIFqk0c8o</dc:identifier>
  <dcterms:modified xsi:type="dcterms:W3CDTF">2011-08-01T06:04:30Z</dcterms:modified>
  <cp:revision>1</cp:revision>
  <dc:title>Merah Jambu Colorful Portofolio Pekerjaan Kreatif Presentation</dc:title>
</cp:coreProperties>
</file>